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3"/>
  </p:notesMasterIdLst>
  <p:sldIdLst>
    <p:sldId id="256" r:id="rId2"/>
    <p:sldId id="259" r:id="rId3"/>
    <p:sldId id="286" r:id="rId4"/>
    <p:sldId id="257" r:id="rId5"/>
    <p:sldId id="258" r:id="rId6"/>
    <p:sldId id="260" r:id="rId7"/>
    <p:sldId id="261" r:id="rId8"/>
    <p:sldId id="287" r:id="rId9"/>
    <p:sldId id="262" r:id="rId10"/>
    <p:sldId id="288" r:id="rId11"/>
    <p:sldId id="266" r:id="rId12"/>
    <p:sldId id="284" r:id="rId13"/>
    <p:sldId id="267" r:id="rId14"/>
    <p:sldId id="268" r:id="rId15"/>
    <p:sldId id="271" r:id="rId16"/>
    <p:sldId id="269" r:id="rId17"/>
    <p:sldId id="293" r:id="rId18"/>
    <p:sldId id="300" r:id="rId19"/>
    <p:sldId id="285" r:id="rId20"/>
    <p:sldId id="294" r:id="rId21"/>
    <p:sldId id="270" r:id="rId22"/>
    <p:sldId id="295" r:id="rId23"/>
    <p:sldId id="296" r:id="rId24"/>
    <p:sldId id="272" r:id="rId25"/>
    <p:sldId id="298" r:id="rId26"/>
    <p:sldId id="306" r:id="rId27"/>
    <p:sldId id="304" r:id="rId28"/>
    <p:sldId id="305" r:id="rId29"/>
    <p:sldId id="297" r:id="rId30"/>
    <p:sldId id="308" r:id="rId31"/>
    <p:sldId id="310" r:id="rId32"/>
    <p:sldId id="309" r:id="rId33"/>
    <p:sldId id="274" r:id="rId34"/>
    <p:sldId id="278" r:id="rId35"/>
    <p:sldId id="277" r:id="rId36"/>
    <p:sldId id="276" r:id="rId37"/>
    <p:sldId id="275" r:id="rId38"/>
    <p:sldId id="279" r:id="rId39"/>
    <p:sldId id="281" r:id="rId40"/>
    <p:sldId id="289" r:id="rId41"/>
    <p:sldId id="273" r:id="rId42"/>
    <p:sldId id="263" r:id="rId43"/>
    <p:sldId id="265" r:id="rId44"/>
    <p:sldId id="264" r:id="rId45"/>
    <p:sldId id="283" r:id="rId46"/>
    <p:sldId id="303" r:id="rId47"/>
    <p:sldId id="302" r:id="rId48"/>
    <p:sldId id="282" r:id="rId49"/>
    <p:sldId id="301" r:id="rId50"/>
    <p:sldId id="291" r:id="rId51"/>
    <p:sldId id="292"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78313" autoAdjust="0"/>
  </p:normalViewPr>
  <p:slideViewPr>
    <p:cSldViewPr snapToGrid="0">
      <p:cViewPr varScale="1">
        <p:scale>
          <a:sx n="57" d="100"/>
          <a:sy n="57" d="100"/>
        </p:scale>
        <p:origin x="12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34AAEE-700B-4909-95F9-E81366B3A648}" type="doc">
      <dgm:prSet loTypeId="urn:microsoft.com/office/officeart/2005/8/layout/hProcess9" loCatId="process" qsTypeId="urn:microsoft.com/office/officeart/2005/8/quickstyle/3d1" qsCatId="3D" csTypeId="urn:microsoft.com/office/officeart/2005/8/colors/accent1_2" csCatId="accent1" phldr="1"/>
      <dgm:spPr/>
    </dgm:pt>
    <dgm:pt modelId="{5E66FB08-ABF8-44AF-86A6-3E9C2236BE06}">
      <dgm:prSet phldrT="[Metin]"/>
      <dgm:spPr/>
      <dgm:t>
        <a:bodyPr/>
        <a:lstStyle/>
        <a:p>
          <a:r>
            <a:rPr lang="tr-TR" dirty="0"/>
            <a:t>Piyasaya arz</a:t>
          </a:r>
        </a:p>
      </dgm:t>
    </dgm:pt>
    <dgm:pt modelId="{5A68A553-86AB-4DCA-8409-E455D1D411E4}" type="parTrans" cxnId="{78109AA0-15D3-40B8-BCF0-8A1D72D2360D}">
      <dgm:prSet/>
      <dgm:spPr/>
      <dgm:t>
        <a:bodyPr/>
        <a:lstStyle/>
        <a:p>
          <a:endParaRPr lang="tr-TR"/>
        </a:p>
      </dgm:t>
    </dgm:pt>
    <dgm:pt modelId="{EF7625E6-D10F-4585-A7E7-AABD23B0682B}" type="sibTrans" cxnId="{78109AA0-15D3-40B8-BCF0-8A1D72D2360D}">
      <dgm:prSet/>
      <dgm:spPr/>
      <dgm:t>
        <a:bodyPr/>
        <a:lstStyle/>
        <a:p>
          <a:endParaRPr lang="tr-TR"/>
        </a:p>
      </dgm:t>
    </dgm:pt>
    <dgm:pt modelId="{7AF2E0AD-26D0-4774-884C-9BD3C30E3AB0}">
      <dgm:prSet phldrT="[Metin]"/>
      <dgm:spPr/>
      <dgm:t>
        <a:bodyPr/>
        <a:lstStyle/>
        <a:p>
          <a:r>
            <a:rPr lang="tr-TR" dirty="0"/>
            <a:t>Piyasada bulundurma</a:t>
          </a:r>
        </a:p>
      </dgm:t>
    </dgm:pt>
    <dgm:pt modelId="{C8AA9C8E-4B41-46A7-96F6-A4750F4DF921}" type="parTrans" cxnId="{64EC9F64-9E4B-4192-A96C-76F82A24C980}">
      <dgm:prSet/>
      <dgm:spPr/>
      <dgm:t>
        <a:bodyPr/>
        <a:lstStyle/>
        <a:p>
          <a:endParaRPr lang="tr-TR"/>
        </a:p>
      </dgm:t>
    </dgm:pt>
    <dgm:pt modelId="{1D6B0371-EF26-4B2A-97F5-1B15AC79B0E1}" type="sibTrans" cxnId="{64EC9F64-9E4B-4192-A96C-76F82A24C980}">
      <dgm:prSet/>
      <dgm:spPr/>
      <dgm:t>
        <a:bodyPr/>
        <a:lstStyle/>
        <a:p>
          <a:endParaRPr lang="tr-TR"/>
        </a:p>
      </dgm:t>
    </dgm:pt>
    <dgm:pt modelId="{CAE64416-D083-4B41-9107-36F18B599987}">
      <dgm:prSet phldrT="[Metin]"/>
      <dgm:spPr/>
      <dgm:t>
        <a:bodyPr/>
        <a:lstStyle/>
        <a:p>
          <a:r>
            <a:rPr lang="tr-TR" dirty="0"/>
            <a:t>Hizmete sunma</a:t>
          </a:r>
        </a:p>
      </dgm:t>
    </dgm:pt>
    <dgm:pt modelId="{A4F61C2D-AC6D-4A02-A5C1-2026E4380553}" type="parTrans" cxnId="{E67C7D8A-6E5D-43E3-986C-97E3D57788FF}">
      <dgm:prSet/>
      <dgm:spPr/>
      <dgm:t>
        <a:bodyPr/>
        <a:lstStyle/>
        <a:p>
          <a:endParaRPr lang="tr-TR"/>
        </a:p>
      </dgm:t>
    </dgm:pt>
    <dgm:pt modelId="{DA8B8FA8-9F09-42E5-A5E5-7CD4C86D931E}" type="sibTrans" cxnId="{E67C7D8A-6E5D-43E3-986C-97E3D57788FF}">
      <dgm:prSet/>
      <dgm:spPr/>
      <dgm:t>
        <a:bodyPr/>
        <a:lstStyle/>
        <a:p>
          <a:endParaRPr lang="tr-TR"/>
        </a:p>
      </dgm:t>
    </dgm:pt>
    <dgm:pt modelId="{152D2F16-9F22-46B7-A95C-46612950496F}" type="pres">
      <dgm:prSet presAssocID="{F734AAEE-700B-4909-95F9-E81366B3A648}" presName="CompostProcess" presStyleCnt="0">
        <dgm:presLayoutVars>
          <dgm:dir/>
          <dgm:resizeHandles val="exact"/>
        </dgm:presLayoutVars>
      </dgm:prSet>
      <dgm:spPr/>
    </dgm:pt>
    <dgm:pt modelId="{35DF96E3-EB53-4F3E-BCDB-D836FAB5941D}" type="pres">
      <dgm:prSet presAssocID="{F734AAEE-700B-4909-95F9-E81366B3A648}" presName="arrow" presStyleLbl="bgShp" presStyleIdx="0" presStyleCnt="1" custScaleX="117647" custScaleY="100000" custLinFactNeighborX="16714" custLinFactNeighborY="88732"/>
      <dgm:spPr/>
    </dgm:pt>
    <dgm:pt modelId="{386C38D8-53EC-4430-B65F-A3E7FD0093A6}" type="pres">
      <dgm:prSet presAssocID="{F734AAEE-700B-4909-95F9-E81366B3A648}" presName="linearProcess" presStyleCnt="0"/>
      <dgm:spPr/>
    </dgm:pt>
    <dgm:pt modelId="{774E0C56-2F46-4FD2-8CDE-325EBB06A2CD}" type="pres">
      <dgm:prSet presAssocID="{5E66FB08-ABF8-44AF-86A6-3E9C2236BE06}" presName="textNode" presStyleLbl="node1" presStyleIdx="0" presStyleCnt="3" custScaleX="74090" custScaleY="83535" custLinFactX="-12299" custLinFactNeighborX="-100000" custLinFactNeighborY="2152">
        <dgm:presLayoutVars>
          <dgm:bulletEnabled val="1"/>
        </dgm:presLayoutVars>
      </dgm:prSet>
      <dgm:spPr/>
    </dgm:pt>
    <dgm:pt modelId="{BDD085C6-BF56-4A9A-A613-2BCAAD4071A8}" type="pres">
      <dgm:prSet presAssocID="{EF7625E6-D10F-4585-A7E7-AABD23B0682B}" presName="sibTrans" presStyleCnt="0"/>
      <dgm:spPr/>
    </dgm:pt>
    <dgm:pt modelId="{609B6E2C-E27C-46C8-B0DE-A8F02F3652A5}" type="pres">
      <dgm:prSet presAssocID="{7AF2E0AD-26D0-4774-884C-9BD3C30E3AB0}" presName="textNode" presStyleLbl="node1" presStyleIdx="1" presStyleCnt="3" custScaleX="72355" custScaleY="83631" custLinFactX="-2914" custLinFactNeighborX="-100000" custLinFactNeighborY="2103">
        <dgm:presLayoutVars>
          <dgm:bulletEnabled val="1"/>
        </dgm:presLayoutVars>
      </dgm:prSet>
      <dgm:spPr/>
    </dgm:pt>
    <dgm:pt modelId="{3211F1D0-1A58-4257-81E2-21A0E6E83A0C}" type="pres">
      <dgm:prSet presAssocID="{1D6B0371-EF26-4B2A-97F5-1B15AC79B0E1}" presName="sibTrans" presStyleCnt="0"/>
      <dgm:spPr/>
    </dgm:pt>
    <dgm:pt modelId="{199DB7C5-0178-4857-A405-CEFD72DE9FC9}" type="pres">
      <dgm:prSet presAssocID="{CAE64416-D083-4B41-9107-36F18B599987}" presName="textNode" presStyleLbl="node1" presStyleIdx="2" presStyleCnt="3" custScaleX="77595" custScaleY="78829">
        <dgm:presLayoutVars>
          <dgm:bulletEnabled val="1"/>
        </dgm:presLayoutVars>
      </dgm:prSet>
      <dgm:spPr/>
    </dgm:pt>
  </dgm:ptLst>
  <dgm:cxnLst>
    <dgm:cxn modelId="{64EC9F64-9E4B-4192-A96C-76F82A24C980}" srcId="{F734AAEE-700B-4909-95F9-E81366B3A648}" destId="{7AF2E0AD-26D0-4774-884C-9BD3C30E3AB0}" srcOrd="1" destOrd="0" parTransId="{C8AA9C8E-4B41-46A7-96F6-A4750F4DF921}" sibTransId="{1D6B0371-EF26-4B2A-97F5-1B15AC79B0E1}"/>
    <dgm:cxn modelId="{E67C7D8A-6E5D-43E3-986C-97E3D57788FF}" srcId="{F734AAEE-700B-4909-95F9-E81366B3A648}" destId="{CAE64416-D083-4B41-9107-36F18B599987}" srcOrd="2" destOrd="0" parTransId="{A4F61C2D-AC6D-4A02-A5C1-2026E4380553}" sibTransId="{DA8B8FA8-9F09-42E5-A5E5-7CD4C86D931E}"/>
    <dgm:cxn modelId="{78109AA0-15D3-40B8-BCF0-8A1D72D2360D}" srcId="{F734AAEE-700B-4909-95F9-E81366B3A648}" destId="{5E66FB08-ABF8-44AF-86A6-3E9C2236BE06}" srcOrd="0" destOrd="0" parTransId="{5A68A553-86AB-4DCA-8409-E455D1D411E4}" sibTransId="{EF7625E6-D10F-4585-A7E7-AABD23B0682B}"/>
    <dgm:cxn modelId="{DD28CDA9-3C35-4394-8235-57805B0ABF9E}" type="presOf" srcId="{7AF2E0AD-26D0-4774-884C-9BD3C30E3AB0}" destId="{609B6E2C-E27C-46C8-B0DE-A8F02F3652A5}" srcOrd="0" destOrd="0" presId="urn:microsoft.com/office/officeart/2005/8/layout/hProcess9"/>
    <dgm:cxn modelId="{87D25FAF-F57D-415E-BA3C-96DE1411FF12}" type="presOf" srcId="{CAE64416-D083-4B41-9107-36F18B599987}" destId="{199DB7C5-0178-4857-A405-CEFD72DE9FC9}" srcOrd="0" destOrd="0" presId="urn:microsoft.com/office/officeart/2005/8/layout/hProcess9"/>
    <dgm:cxn modelId="{45473CB2-7D93-4C9D-A930-E8B57AD80399}" type="presOf" srcId="{F734AAEE-700B-4909-95F9-E81366B3A648}" destId="{152D2F16-9F22-46B7-A95C-46612950496F}" srcOrd="0" destOrd="0" presId="urn:microsoft.com/office/officeart/2005/8/layout/hProcess9"/>
    <dgm:cxn modelId="{BC8585E9-8DC0-4AD4-AB27-D0C697E1F66D}" type="presOf" srcId="{5E66FB08-ABF8-44AF-86A6-3E9C2236BE06}" destId="{774E0C56-2F46-4FD2-8CDE-325EBB06A2CD}" srcOrd="0" destOrd="0" presId="urn:microsoft.com/office/officeart/2005/8/layout/hProcess9"/>
    <dgm:cxn modelId="{186D601B-FB95-411C-AD4C-16256E5A592C}" type="presParOf" srcId="{152D2F16-9F22-46B7-A95C-46612950496F}" destId="{35DF96E3-EB53-4F3E-BCDB-D836FAB5941D}" srcOrd="0" destOrd="0" presId="urn:microsoft.com/office/officeart/2005/8/layout/hProcess9"/>
    <dgm:cxn modelId="{BA52110A-16AA-4620-A995-79B21E109343}" type="presParOf" srcId="{152D2F16-9F22-46B7-A95C-46612950496F}" destId="{386C38D8-53EC-4430-B65F-A3E7FD0093A6}" srcOrd="1" destOrd="0" presId="urn:microsoft.com/office/officeart/2005/8/layout/hProcess9"/>
    <dgm:cxn modelId="{5EC8EFDF-D03F-434E-9142-A7432CC89F5B}" type="presParOf" srcId="{386C38D8-53EC-4430-B65F-A3E7FD0093A6}" destId="{774E0C56-2F46-4FD2-8CDE-325EBB06A2CD}" srcOrd="0" destOrd="0" presId="urn:microsoft.com/office/officeart/2005/8/layout/hProcess9"/>
    <dgm:cxn modelId="{D907832A-9C98-4616-8534-01870F9E61DC}" type="presParOf" srcId="{386C38D8-53EC-4430-B65F-A3E7FD0093A6}" destId="{BDD085C6-BF56-4A9A-A613-2BCAAD4071A8}" srcOrd="1" destOrd="0" presId="urn:microsoft.com/office/officeart/2005/8/layout/hProcess9"/>
    <dgm:cxn modelId="{C41AE9DC-7F10-45D0-9328-C67E508F1F73}" type="presParOf" srcId="{386C38D8-53EC-4430-B65F-A3E7FD0093A6}" destId="{609B6E2C-E27C-46C8-B0DE-A8F02F3652A5}" srcOrd="2" destOrd="0" presId="urn:microsoft.com/office/officeart/2005/8/layout/hProcess9"/>
    <dgm:cxn modelId="{B6458659-10CC-4B4E-8892-2BEDDA11D5CE}" type="presParOf" srcId="{386C38D8-53EC-4430-B65F-A3E7FD0093A6}" destId="{3211F1D0-1A58-4257-81E2-21A0E6E83A0C}" srcOrd="3" destOrd="0" presId="urn:microsoft.com/office/officeart/2005/8/layout/hProcess9"/>
    <dgm:cxn modelId="{FDA8B432-5872-41BE-A3DD-AD4025DFBD85}" type="presParOf" srcId="{386C38D8-53EC-4430-B65F-A3E7FD0093A6}" destId="{199DB7C5-0178-4857-A405-CEFD72DE9FC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F96E3-EB53-4F3E-BCDB-D836FAB5941D}">
      <dsp:nvSpPr>
        <dsp:cNvPr id="0" name=""/>
        <dsp:cNvSpPr/>
      </dsp:nvSpPr>
      <dsp:spPr>
        <a:xfrm>
          <a:off x="2" y="0"/>
          <a:ext cx="5418921" cy="1611085"/>
        </a:xfrm>
        <a:prstGeom prst="rightArrow">
          <a:avLst/>
        </a:prstGeom>
        <a:gradFill rotWithShape="0">
          <a:gsLst>
            <a:gs pos="0">
              <a:schemeClr val="accent1">
                <a:tint val="40000"/>
                <a:hueOff val="0"/>
                <a:satOff val="0"/>
                <a:lumOff val="0"/>
                <a:alphaOff val="0"/>
                <a:tint val="98000"/>
                <a:satMod val="110000"/>
                <a:lumMod val="104000"/>
              </a:schemeClr>
            </a:gs>
            <a:gs pos="69000">
              <a:schemeClr val="accent1">
                <a:tint val="40000"/>
                <a:hueOff val="0"/>
                <a:satOff val="0"/>
                <a:lumOff val="0"/>
                <a:alphaOff val="0"/>
                <a:shade val="84000"/>
                <a:satMod val="130000"/>
                <a:lumMod val="92000"/>
              </a:schemeClr>
            </a:gs>
            <a:gs pos="100000">
              <a:schemeClr val="accent1">
                <a:tint val="40000"/>
                <a:hueOff val="0"/>
                <a:satOff val="0"/>
                <a:lumOff val="0"/>
                <a:alphaOff val="0"/>
                <a:shade val="76000"/>
                <a:satMod val="130000"/>
                <a:lumMod val="8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74E0C56-2F46-4FD2-8CDE-325EBB06A2CD}">
      <dsp:nvSpPr>
        <dsp:cNvPr id="0" name=""/>
        <dsp:cNvSpPr/>
      </dsp:nvSpPr>
      <dsp:spPr>
        <a:xfrm>
          <a:off x="304785" y="550246"/>
          <a:ext cx="1292289" cy="538327"/>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Piyasaya arz</a:t>
          </a:r>
        </a:p>
      </dsp:txBody>
      <dsp:txXfrm>
        <a:off x="331064" y="576525"/>
        <a:ext cx="1239731" cy="485769"/>
      </dsp:txXfrm>
    </dsp:sp>
    <dsp:sp modelId="{609B6E2C-E27C-46C8-B0DE-A8F02F3652A5}">
      <dsp:nvSpPr>
        <dsp:cNvPr id="0" name=""/>
        <dsp:cNvSpPr/>
      </dsp:nvSpPr>
      <dsp:spPr>
        <a:xfrm>
          <a:off x="1878912" y="549621"/>
          <a:ext cx="1262027" cy="538946"/>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Piyasada bulundurma</a:t>
          </a:r>
        </a:p>
      </dsp:txBody>
      <dsp:txXfrm>
        <a:off x="1905221" y="575930"/>
        <a:ext cx="1209409" cy="486328"/>
      </dsp:txXfrm>
    </dsp:sp>
    <dsp:sp modelId="{199DB7C5-0178-4857-A405-CEFD72DE9FC9}">
      <dsp:nvSpPr>
        <dsp:cNvPr id="0" name=""/>
        <dsp:cNvSpPr/>
      </dsp:nvSpPr>
      <dsp:spPr>
        <a:xfrm>
          <a:off x="3428050" y="551542"/>
          <a:ext cx="1353424" cy="5080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Hizmete sunma</a:t>
          </a:r>
        </a:p>
      </dsp:txBody>
      <dsp:txXfrm>
        <a:off x="3452849" y="576341"/>
        <a:ext cx="1303826" cy="4584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CA896-B134-4286-9685-3AE731C74529}" type="datetimeFigureOut">
              <a:rPr lang="tr-TR" smtClean="0"/>
              <a:t>20.10.2022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07B7BD-B000-4207-83CC-2B5DDDD28D1F}" type="slidenum">
              <a:rPr lang="tr-TR" smtClean="0"/>
              <a:t>‹#›</a:t>
            </a:fld>
            <a:endParaRPr lang="tr-TR"/>
          </a:p>
        </p:txBody>
      </p:sp>
    </p:spTree>
    <p:extLst>
      <p:ext uri="{BB962C8B-B14F-4D97-AF65-F5344CB8AC3E}">
        <p14:creationId xmlns:p14="http://schemas.microsoft.com/office/powerpoint/2010/main" val="1378829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titck.gov.tr/storage/Archive/2021/contentFile/6.%20MDCG%202020-13_tr_86fd775a-fe34-457c-8ba6-df9ab19a7d09.docx"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titck.gov.tr/storage/Archive/2021/contentFile/12.%20MDCG%202020-5_tr_d660c58d-4a35-4b76-af80-dc544070e9f9.pdf"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MDR da bölüm 1 kapsamında madde 3 TCY den çıkartılmıştır.</a:t>
            </a:r>
          </a:p>
          <a:p>
            <a:r>
              <a:rPr lang="tr-TR" dirty="0"/>
              <a:t>Komisyon uygulamaları ile ilgili olan</a:t>
            </a:r>
            <a:r>
              <a:rPr lang="tr-TR" baseline="0" dirty="0"/>
              <a:t> maddeler çıkartıldı. </a:t>
            </a:r>
          </a:p>
          <a:p>
            <a:r>
              <a:rPr lang="tr-TR" dirty="0"/>
              <a:t>MDR da Md 3 kapsamında belirli tanımların</a:t>
            </a:r>
            <a:r>
              <a:rPr lang="tr-TR" baseline="0" dirty="0"/>
              <a:t> (18-21, </a:t>
            </a:r>
            <a:r>
              <a:rPr lang="tr-TR" baseline="0" dirty="0" err="1"/>
              <a:t>nanomateryaller</a:t>
            </a:r>
            <a:r>
              <a:rPr lang="tr-TR" baseline="0" dirty="0"/>
              <a:t>) </a:t>
            </a:r>
            <a:r>
              <a:rPr lang="tr-TR" u="sng" baseline="0" dirty="0">
                <a:solidFill>
                  <a:srgbClr val="FF0000"/>
                </a:solidFill>
              </a:rPr>
              <a:t>Md 115’teki yetkilendirme ile komisyon kararı ile </a:t>
            </a:r>
            <a:r>
              <a:rPr lang="tr-TR" baseline="0" dirty="0"/>
              <a:t>değişebileceği belirtilmiş.  </a:t>
            </a:r>
          </a:p>
        </p:txBody>
      </p:sp>
      <p:sp>
        <p:nvSpPr>
          <p:cNvPr id="4" name="Slayt Numarası Yer Tutucusu 3"/>
          <p:cNvSpPr>
            <a:spLocks noGrp="1"/>
          </p:cNvSpPr>
          <p:nvPr>
            <p:ph type="sldNum" sz="quarter" idx="10"/>
          </p:nvPr>
        </p:nvSpPr>
        <p:spPr/>
        <p:txBody>
          <a:bodyPr/>
          <a:lstStyle/>
          <a:p>
            <a:fld id="{B307B7BD-B000-4207-83CC-2B5DDDD28D1F}" type="slidenum">
              <a:rPr lang="tr-TR" smtClean="0"/>
              <a:t>2</a:t>
            </a:fld>
            <a:endParaRPr lang="tr-TR"/>
          </a:p>
        </p:txBody>
      </p:sp>
    </p:spTree>
    <p:extLst>
      <p:ext uri="{BB962C8B-B14F-4D97-AF65-F5344CB8AC3E}">
        <p14:creationId xmlns:p14="http://schemas.microsoft.com/office/powerpoint/2010/main" val="130795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u="sng" dirty="0"/>
              <a:t>Ancak, geçici damar yolu için kullanılması amaçlanan ve 7-10 gün sonra çıkarılması amaçlanan </a:t>
            </a:r>
            <a:r>
              <a:rPr lang="tr-TR" u="sng" dirty="0" err="1"/>
              <a:t>tünelsiz</a:t>
            </a:r>
            <a:r>
              <a:rPr lang="tr-TR" u="sng" dirty="0"/>
              <a:t> santral venöz kateter </a:t>
            </a:r>
            <a:r>
              <a:rPr lang="tr-TR" u="sng" dirty="0" err="1"/>
              <a:t>implante</a:t>
            </a:r>
            <a:r>
              <a:rPr lang="tr-TR" u="sng" dirty="0"/>
              <a:t> edilebilir bir cihaz değildir. Ayrıca 30 günden önce alınması amaçlanan cilt yarasının kapatılması için kullanılan bir </a:t>
            </a:r>
            <a:r>
              <a:rPr lang="tr-TR" u="sng" dirty="0" err="1"/>
              <a:t>sütür</a:t>
            </a:r>
            <a:r>
              <a:rPr lang="tr-TR" u="sng" dirty="0"/>
              <a:t> de implant olarak kabul edilmeyecektir.</a:t>
            </a:r>
          </a:p>
        </p:txBody>
      </p:sp>
      <p:sp>
        <p:nvSpPr>
          <p:cNvPr id="4" name="Slayt Numarası Yer Tutucusu 3"/>
          <p:cNvSpPr>
            <a:spLocks noGrp="1"/>
          </p:cNvSpPr>
          <p:nvPr>
            <p:ph type="sldNum" sz="quarter" idx="10"/>
          </p:nvPr>
        </p:nvSpPr>
        <p:spPr/>
        <p:txBody>
          <a:bodyPr/>
          <a:lstStyle/>
          <a:p>
            <a:fld id="{B307B7BD-B000-4207-83CC-2B5DDDD28D1F}" type="slidenum">
              <a:rPr lang="tr-TR" smtClean="0"/>
              <a:t>13</a:t>
            </a:fld>
            <a:endParaRPr lang="tr-TR"/>
          </a:p>
        </p:txBody>
      </p:sp>
    </p:spTree>
    <p:extLst>
      <p:ext uri="{BB962C8B-B14F-4D97-AF65-F5344CB8AC3E}">
        <p14:creationId xmlns:p14="http://schemas.microsoft.com/office/powerpoint/2010/main" val="210597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Enerjiyi dönüştürerek hareket kavramı, </a:t>
            </a:r>
            <a:r>
              <a:rPr lang="tr-TR" b="1" dirty="0"/>
              <a:t>cihazdaki enerjinin dönüştürülmesini ve/veya cihaz ile doku arasındaki arayüzde dönüşümü içerir</a:t>
            </a:r>
            <a:r>
              <a:rPr lang="tr-TR" dirty="0"/>
              <a:t>. E.C.G. veya E.E.G için amaçlanan elektrotlar normalde aktif cihazlar olarak kabul edilmez çünkü normalde enerjinin dönüşümü ile fonksiyon</a:t>
            </a:r>
            <a:r>
              <a:rPr lang="tr-TR" baseline="0" dirty="0"/>
              <a:t> göstermezler</a:t>
            </a:r>
            <a:r>
              <a:rPr lang="tr-TR" dirty="0"/>
              <a:t>. </a:t>
            </a:r>
          </a:p>
          <a:p>
            <a:endParaRPr lang="tr-TR" dirty="0"/>
          </a:p>
          <a:p>
            <a:r>
              <a:rPr lang="tr-TR" dirty="0"/>
              <a:t>Bir cihazı çalıştırmak amacıyla insan vücudundan gelen enerjinin uygulanması, bu enerji kullanılmadığı sürece cihazı "aktif" yapmaz. Örneğin, insan kası tarafından üretilen ve bir şırınganın pistonuna uygulanan enerji (böylece bir maddenin hastaya verilmesine neden olmak) bu şırıngayı aktif bir cihaz yapmaz. Bununla birlikte, eğer bir ilaç dağıtım sistemi şunlara bağlıysa: Daha sonra bir maddeyi iletmek için serbest bırakılan bir yayı önceden yüklemek için manuel sarım, daha sonra yayı içeren cihaz bir aktif cihazdır. </a:t>
            </a:r>
          </a:p>
          <a:p>
            <a:endParaRPr lang="tr-TR" dirty="0"/>
          </a:p>
          <a:p>
            <a:r>
              <a:rPr lang="tr-TR" dirty="0"/>
              <a:t>Aktif bir cihazın başka bir örneği, insan vücudundan gelen enerjinin gerilmiş elastomerde depolandığı elastomerik pompalardır. </a:t>
            </a:r>
          </a:p>
          <a:p>
            <a:endParaRPr lang="tr-TR" dirty="0"/>
          </a:p>
          <a:p>
            <a:r>
              <a:rPr lang="tr-TR" b="1" dirty="0"/>
              <a:t>Güç kaynağı olarak önceden depolanmış gazları ve/veya vakumu kullanan tıbbi cihazlar, </a:t>
            </a:r>
            <a:r>
              <a:rPr lang="tr-TR" dirty="0"/>
              <a:t>her iki tanım kapsamındaki kriterler şartını da yerine getirdikleri sürece aktif cihazlar olarak kabul edilir. ör. anestezi makineli gaz karıştırıcılar, </a:t>
            </a:r>
            <a:r>
              <a:rPr lang="tr-TR" b="1" dirty="0"/>
              <a:t>önceden depolanmış itici gaz beslemeli aerosol ağrı kesici spreyler ve gazla çalışan emme pompaları. </a:t>
            </a:r>
          </a:p>
          <a:p>
            <a:endParaRPr lang="tr-TR" b="1" dirty="0"/>
          </a:p>
          <a:p>
            <a:r>
              <a:rPr lang="tr-TR" dirty="0"/>
              <a:t>Yalnızca depolanan termal enerjiyi serbest bırakmaya yönelik ısıtma/soğutma pedleri, enerjinin dönüştürülmesiyle hareket etmedikleri için aktif cihazlar değildir. Bununla birlikte, kimyasal etki (örneğin ekzotermik veya endotermik reaksiyon) ile hareket eden ısıtma/soğutma pedleri, dönüşüm yaptıkları için aktif cihazlardır. </a:t>
            </a:r>
          </a:p>
          <a:p>
            <a:endParaRPr lang="tr-TR" dirty="0"/>
          </a:p>
          <a:p>
            <a:r>
              <a:rPr lang="tr-TR" dirty="0"/>
              <a:t>Enerji için önemli değişiklik kavramı, enerjinin doğası, seviyesi ve yoğunluğundaki değişiklikleri içerir (bkz. Kural 9). Bunun anlamı şudur: örneğin bir elektrot, enerji girişinin enerji çıkışı ile</a:t>
            </a:r>
            <a:r>
              <a:rPr lang="tr-TR" baseline="0" dirty="0"/>
              <a:t> </a:t>
            </a:r>
            <a:r>
              <a:rPr lang="tr-TR" dirty="0"/>
              <a:t>aynı olması amaçlandığı sürece bu sınıflandırma sistemi altında aktif bir cihaz olarak kabul edilmez.</a:t>
            </a:r>
            <a:r>
              <a:rPr lang="tr-TR" baseline="0" dirty="0"/>
              <a:t> </a:t>
            </a:r>
            <a:r>
              <a:rPr lang="tr-TR" dirty="0"/>
              <a:t>Giriş ve çıkış arasında küçük değişikliklere neden olan bir teldeki direnç, "önemli değişiklik" olarak kabul edilemez. </a:t>
            </a:r>
          </a:p>
          <a:p>
            <a:endParaRPr lang="tr-TR" dirty="0"/>
          </a:p>
          <a:p>
            <a:r>
              <a:rPr lang="tr-TR" dirty="0"/>
              <a:t>Bununla birlikte, </a:t>
            </a:r>
            <a:r>
              <a:rPr lang="tr-TR" b="1" dirty="0" err="1"/>
              <a:t>elektrocerrahide</a:t>
            </a:r>
            <a:r>
              <a:rPr lang="tr-TR" b="1" dirty="0"/>
              <a:t> dokuları kesmek veya koterizasyon için kullanılan elektrotlar </a:t>
            </a:r>
            <a:r>
              <a:rPr lang="tr-TR" dirty="0"/>
              <a:t>aktif cihazlardır, çünkü operasyonları aşağıdakilere bağlıdır: bir jeneratör tarafından sağlanan enerji ve bunların hareketi, cihaz ve doku arasındaki arayüzde veya içindeki enerjinin dönüştürülmesiyle elde edilir. </a:t>
            </a:r>
          </a:p>
        </p:txBody>
      </p:sp>
      <p:sp>
        <p:nvSpPr>
          <p:cNvPr id="4" name="Slayt Numarası Yer Tutucusu 3"/>
          <p:cNvSpPr>
            <a:spLocks noGrp="1"/>
          </p:cNvSpPr>
          <p:nvPr>
            <p:ph type="sldNum" sz="quarter" idx="10"/>
          </p:nvPr>
        </p:nvSpPr>
        <p:spPr/>
        <p:txBody>
          <a:bodyPr/>
          <a:lstStyle/>
          <a:p>
            <a:fld id="{B307B7BD-B000-4207-83CC-2B5DDDD28D1F}" type="slidenum">
              <a:rPr lang="tr-TR" smtClean="0"/>
              <a:t>14</a:t>
            </a:fld>
            <a:endParaRPr lang="tr-TR"/>
          </a:p>
        </p:txBody>
      </p:sp>
    </p:spTree>
    <p:extLst>
      <p:ext uri="{BB962C8B-B14F-4D97-AF65-F5344CB8AC3E}">
        <p14:creationId xmlns:p14="http://schemas.microsoft.com/office/powerpoint/2010/main" val="3857678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Tıbbi cihazları, in </a:t>
            </a:r>
            <a:r>
              <a:rPr lang="tr-TR" dirty="0" err="1"/>
              <a:t>vitro</a:t>
            </a:r>
            <a:r>
              <a:rPr lang="tr-TR" dirty="0"/>
              <a:t> tanı tıbbi cihazlarını ve bu ürünler için geçerli olan mevzuata uygun diğer ürünleri, yalnızca tıbbi bir prosedürde kullanıldıkları veya sistem veya prosedür paketindeki varlıklarının başka bir şekilde haklı olduğu durumlarda birleştirebilirler.</a:t>
            </a:r>
          </a:p>
          <a:p>
            <a:endParaRPr lang="tr-TR" dirty="0"/>
          </a:p>
          <a:p>
            <a:r>
              <a:rPr lang="tr-TR" b="1" dirty="0"/>
              <a:t>Bir prosedür paketi, belirli bir tıbbi amaç için kullanılmak üzere birlikte paketlenmiş ve piyasaya arz edilen ürünlerin bir kombinasyonu anlamına gelir. Bir sistem, belirli bir tıbbi amaca ulaşmak için birbirine bağlanması veya birleştirilmesi amaçlanan, birlikte paketlenmiş veya paketlenmemiş bir ürün kombinasyonu anlamına gelir.</a:t>
            </a:r>
          </a:p>
          <a:p>
            <a:endParaRPr lang="tr-TR" b="1" dirty="0"/>
          </a:p>
          <a:p>
            <a:r>
              <a:rPr lang="tr-TR" dirty="0"/>
              <a:t>GSPR Md 14.5</a:t>
            </a:r>
          </a:p>
          <a:p>
            <a:r>
              <a:rPr lang="tr-TR" sz="1200" b="1" i="0" u="none" strike="noStrike" kern="1200" baseline="0" dirty="0">
                <a:solidFill>
                  <a:schemeClr val="tx1"/>
                </a:solidFill>
                <a:latin typeface="+mn-lt"/>
                <a:ea typeface="+mn-ea"/>
                <a:cs typeface="+mn-cs"/>
              </a:rPr>
              <a:t>14.5. </a:t>
            </a:r>
            <a:r>
              <a:rPr lang="tr-TR" sz="1200" b="0" i="0" u="none" strike="noStrike" kern="1200" baseline="0" dirty="0">
                <a:solidFill>
                  <a:schemeClr val="tx1"/>
                </a:solidFill>
                <a:latin typeface="+mn-lt"/>
                <a:ea typeface="+mn-ea"/>
                <a:cs typeface="+mn-cs"/>
              </a:rPr>
              <a:t>Başka cihazlarla veya ürünlerle birlikte çalışması amaçlanan cihazlar; birlikte çalışabilirlikleri ve uyumlulukları güvenilir ve güvenli olacak şekilde tasarlanır ve imal edilir. </a:t>
            </a:r>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15</a:t>
            </a:fld>
            <a:endParaRPr lang="tr-TR"/>
          </a:p>
        </p:txBody>
      </p:sp>
    </p:spTree>
    <p:extLst>
      <p:ext uri="{BB962C8B-B14F-4D97-AF65-F5344CB8AC3E}">
        <p14:creationId xmlns:p14="http://schemas.microsoft.com/office/powerpoint/2010/main" val="2965358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b="0" i="0" u="none" strike="noStrike" baseline="0" dirty="0">
              <a:solidFill>
                <a:srgbClr val="000000"/>
              </a:solidFill>
              <a:latin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B307B7BD-B000-4207-83CC-2B5DDDD28D1F}" type="slidenum">
              <a:rPr lang="tr-TR" smtClean="0"/>
              <a:t>16</a:t>
            </a:fld>
            <a:endParaRPr lang="tr-TR"/>
          </a:p>
        </p:txBody>
      </p:sp>
    </p:spTree>
    <p:extLst>
      <p:ext uri="{BB962C8B-B14F-4D97-AF65-F5344CB8AC3E}">
        <p14:creationId xmlns:p14="http://schemas.microsoft.com/office/powerpoint/2010/main" val="621264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b="0" i="0" u="none" strike="noStrike" baseline="0" dirty="0">
              <a:solidFill>
                <a:srgbClr val="000000"/>
              </a:solidFill>
              <a:latin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B307B7BD-B000-4207-83CC-2B5DDDD28D1F}" type="slidenum">
              <a:rPr lang="tr-TR" smtClean="0"/>
              <a:t>17</a:t>
            </a:fld>
            <a:endParaRPr lang="tr-TR"/>
          </a:p>
        </p:txBody>
      </p:sp>
    </p:spTree>
    <p:extLst>
      <p:ext uri="{BB962C8B-B14F-4D97-AF65-F5344CB8AC3E}">
        <p14:creationId xmlns:p14="http://schemas.microsoft.com/office/powerpoint/2010/main" val="2906882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b="0" i="0" u="none" strike="noStrike" baseline="0" dirty="0">
              <a:solidFill>
                <a:srgbClr val="000000"/>
              </a:solidFill>
              <a:latin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B307B7BD-B000-4207-83CC-2B5DDDD28D1F}" type="slidenum">
              <a:rPr lang="tr-TR" smtClean="0"/>
              <a:t>18</a:t>
            </a:fld>
            <a:endParaRPr lang="tr-TR"/>
          </a:p>
        </p:txBody>
      </p:sp>
    </p:spTree>
    <p:extLst>
      <p:ext uri="{BB962C8B-B14F-4D97-AF65-F5344CB8AC3E}">
        <p14:creationId xmlns:p14="http://schemas.microsoft.com/office/powerpoint/2010/main" val="2385299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Bazı durumlarda (Md 16) ithalatçı / dağıtıcı için üretici yükümlülükleri doğabilir.</a:t>
            </a:r>
            <a:r>
              <a:rPr lang="tr-TR" baseline="0" dirty="0"/>
              <a:t> Bazı durumlarda da (Md 16(2) – tekrar etiketleme veya tekrar paketleme) KYS ve onaylanmış kuruluş sertifikası gerektirebilir.</a:t>
            </a:r>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21</a:t>
            </a:fld>
            <a:endParaRPr lang="tr-TR"/>
          </a:p>
        </p:txBody>
      </p:sp>
    </p:spTree>
    <p:extLst>
      <p:ext uri="{BB962C8B-B14F-4D97-AF65-F5344CB8AC3E}">
        <p14:creationId xmlns:p14="http://schemas.microsoft.com/office/powerpoint/2010/main" val="1652914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22</a:t>
            </a:fld>
            <a:endParaRPr lang="tr-TR"/>
          </a:p>
        </p:txBody>
      </p:sp>
    </p:spTree>
    <p:extLst>
      <p:ext uri="{BB962C8B-B14F-4D97-AF65-F5344CB8AC3E}">
        <p14:creationId xmlns:p14="http://schemas.microsoft.com/office/powerpoint/2010/main" val="473554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23</a:t>
            </a:fld>
            <a:endParaRPr lang="tr-TR"/>
          </a:p>
        </p:txBody>
      </p:sp>
    </p:spTree>
    <p:extLst>
      <p:ext uri="{BB962C8B-B14F-4D97-AF65-F5344CB8AC3E}">
        <p14:creationId xmlns:p14="http://schemas.microsoft.com/office/powerpoint/2010/main" val="2422989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307B7BD-B000-4207-83CC-2B5DDDD28D1F}" type="slidenum">
              <a:rPr lang="tr-TR" smtClean="0"/>
              <a:t>24</a:t>
            </a:fld>
            <a:endParaRPr lang="tr-TR"/>
          </a:p>
        </p:txBody>
      </p:sp>
    </p:spTree>
    <p:extLst>
      <p:ext uri="{BB962C8B-B14F-4D97-AF65-F5344CB8AC3E}">
        <p14:creationId xmlns:p14="http://schemas.microsoft.com/office/powerpoint/2010/main" val="3591490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3</a:t>
            </a:fld>
            <a:endParaRPr lang="tr-TR"/>
          </a:p>
        </p:txBody>
      </p:sp>
    </p:spTree>
    <p:extLst>
      <p:ext uri="{BB962C8B-B14F-4D97-AF65-F5344CB8AC3E}">
        <p14:creationId xmlns:p14="http://schemas.microsoft.com/office/powerpoint/2010/main" val="1152610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u="sng" dirty="0"/>
          </a:p>
        </p:txBody>
      </p:sp>
      <p:sp>
        <p:nvSpPr>
          <p:cNvPr id="4" name="Slayt Numarası Yer Tutucusu 3"/>
          <p:cNvSpPr>
            <a:spLocks noGrp="1"/>
          </p:cNvSpPr>
          <p:nvPr>
            <p:ph type="sldNum" sz="quarter" idx="5"/>
          </p:nvPr>
        </p:nvSpPr>
        <p:spPr/>
        <p:txBody>
          <a:bodyPr/>
          <a:lstStyle/>
          <a:p>
            <a:fld id="{B307B7BD-B000-4207-83CC-2B5DDDD28D1F}" type="slidenum">
              <a:rPr lang="tr-TR" smtClean="0"/>
              <a:t>27</a:t>
            </a:fld>
            <a:endParaRPr lang="tr-TR"/>
          </a:p>
        </p:txBody>
      </p:sp>
    </p:spTree>
    <p:extLst>
      <p:ext uri="{BB962C8B-B14F-4D97-AF65-F5344CB8AC3E}">
        <p14:creationId xmlns:p14="http://schemas.microsoft.com/office/powerpoint/2010/main" val="1644146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u="none" kern="1200" dirty="0">
              <a:solidFill>
                <a:schemeClr val="tx1"/>
              </a:solidFill>
              <a:latin typeface="+mn-lt"/>
              <a:ea typeface="+mn-ea"/>
              <a:cs typeface="+mn-cs"/>
            </a:endParaRPr>
          </a:p>
        </p:txBody>
      </p:sp>
      <p:sp>
        <p:nvSpPr>
          <p:cNvPr id="4" name="Slayt Numarası Yer Tutucusu 3"/>
          <p:cNvSpPr>
            <a:spLocks noGrp="1"/>
          </p:cNvSpPr>
          <p:nvPr>
            <p:ph type="sldNum" sz="quarter" idx="5"/>
          </p:nvPr>
        </p:nvSpPr>
        <p:spPr/>
        <p:txBody>
          <a:bodyPr/>
          <a:lstStyle/>
          <a:p>
            <a:fld id="{B307B7BD-B000-4207-83CC-2B5DDDD28D1F}" type="slidenum">
              <a:rPr lang="tr-TR" smtClean="0"/>
              <a:t>33</a:t>
            </a:fld>
            <a:endParaRPr lang="tr-TR"/>
          </a:p>
        </p:txBody>
      </p:sp>
    </p:spTree>
    <p:extLst>
      <p:ext uri="{BB962C8B-B14F-4D97-AF65-F5344CB8AC3E}">
        <p14:creationId xmlns:p14="http://schemas.microsoft.com/office/powerpoint/2010/main" val="4009073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MDCG </a:t>
            </a:r>
            <a:r>
              <a:rPr lang="tr-TR" sz="1200" kern="1200" dirty="0">
                <a:solidFill>
                  <a:schemeClr val="tx1"/>
                </a:solidFill>
                <a:latin typeface="+mn-lt"/>
                <a:ea typeface="+mn-ea"/>
                <a:cs typeface="+mn-cs"/>
              </a:rPr>
              <a:t>2020-13: </a:t>
            </a:r>
            <a:r>
              <a:rPr lang="tr-TR" sz="1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Klinik Değerlendirmenin Değerlendirilmesi Raporu Şablonu</a:t>
            </a:r>
            <a:endParaRPr lang="tr-TR" sz="1200" kern="1200" dirty="0">
              <a:solidFill>
                <a:schemeClr val="tx1"/>
              </a:solidFill>
              <a:latin typeface="+mn-lt"/>
              <a:ea typeface="+mn-ea"/>
              <a:cs typeface="+mn-cs"/>
            </a:endParaRPr>
          </a:p>
          <a:p>
            <a:r>
              <a:rPr lang="tr-TR" sz="1200" kern="1200" dirty="0">
                <a:solidFill>
                  <a:schemeClr val="tx1"/>
                </a:solidFill>
                <a:latin typeface="+mn-lt"/>
                <a:ea typeface="+mn-ea"/>
                <a:cs typeface="+mn-cs"/>
              </a:rPr>
              <a:t>MDCG 2020-5: </a:t>
            </a:r>
            <a:r>
              <a:rPr lang="tr-TR" sz="1200"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Klinik Değerlendirme – Eş Değerlilik İmalatçılar ve Onaylanmış Kuruluşlar için Rehber</a:t>
            </a:r>
            <a:endParaRPr lang="tr-TR" sz="1200" kern="1200" dirty="0">
              <a:solidFill>
                <a:schemeClr val="tx1"/>
              </a:solidFill>
              <a:latin typeface="+mn-lt"/>
              <a:ea typeface="+mn-ea"/>
              <a:cs typeface="+mn-cs"/>
            </a:endParaRPr>
          </a:p>
        </p:txBody>
      </p:sp>
      <p:sp>
        <p:nvSpPr>
          <p:cNvPr id="4" name="Slayt Numarası Yer Tutucusu 3"/>
          <p:cNvSpPr>
            <a:spLocks noGrp="1"/>
          </p:cNvSpPr>
          <p:nvPr>
            <p:ph type="sldNum" sz="quarter" idx="5"/>
          </p:nvPr>
        </p:nvSpPr>
        <p:spPr/>
        <p:txBody>
          <a:bodyPr/>
          <a:lstStyle/>
          <a:p>
            <a:fld id="{B307B7BD-B000-4207-83CC-2B5DDDD28D1F}" type="slidenum">
              <a:rPr lang="tr-TR" smtClean="0"/>
              <a:t>35</a:t>
            </a:fld>
            <a:endParaRPr lang="tr-TR"/>
          </a:p>
        </p:txBody>
      </p:sp>
    </p:spTree>
    <p:extLst>
      <p:ext uri="{BB962C8B-B14F-4D97-AF65-F5344CB8AC3E}">
        <p14:creationId xmlns:p14="http://schemas.microsoft.com/office/powerpoint/2010/main" val="2426801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trike="noStrike" dirty="0"/>
              <a:t>Şu anda 33 NB var MDR kapsamında – 10/10/2022</a:t>
            </a:r>
          </a:p>
        </p:txBody>
      </p:sp>
      <p:sp>
        <p:nvSpPr>
          <p:cNvPr id="4" name="Slayt Numarası Yer Tutucusu 3"/>
          <p:cNvSpPr>
            <a:spLocks noGrp="1"/>
          </p:cNvSpPr>
          <p:nvPr>
            <p:ph type="sldNum" sz="quarter" idx="10"/>
          </p:nvPr>
        </p:nvSpPr>
        <p:spPr/>
        <p:txBody>
          <a:bodyPr/>
          <a:lstStyle/>
          <a:p>
            <a:fld id="{B307B7BD-B000-4207-83CC-2B5DDDD28D1F}" type="slidenum">
              <a:rPr lang="tr-TR" smtClean="0"/>
              <a:t>40</a:t>
            </a:fld>
            <a:endParaRPr lang="tr-TR"/>
          </a:p>
        </p:txBody>
      </p:sp>
    </p:spTree>
    <p:extLst>
      <p:ext uri="{BB962C8B-B14F-4D97-AF65-F5344CB8AC3E}">
        <p14:creationId xmlns:p14="http://schemas.microsoft.com/office/powerpoint/2010/main" val="3102441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u="sng" dirty="0">
                <a:effectLst/>
                <a:latin typeface="Source Serif Pro" panose="02040603050405020204" pitchFamily="18" charset="0"/>
              </a:rPr>
              <a:t>Bu iki kılavuz dokümanda sırasıyla, tıbbi cihazlara ilişkin </a:t>
            </a:r>
            <a:r>
              <a:rPr lang="tr-TR" b="0" i="0" u="sng" dirty="0" err="1">
                <a:effectLst/>
                <a:latin typeface="Source Serif Pro" panose="02040603050405020204" pitchFamily="18" charset="0"/>
              </a:rPr>
              <a:t>vijilans</a:t>
            </a:r>
            <a:r>
              <a:rPr lang="tr-TR" b="0" i="0" u="sng" dirty="0">
                <a:effectLst/>
                <a:latin typeface="Source Serif Pro" panose="02040603050405020204" pitchFamily="18" charset="0"/>
              </a:rPr>
              <a:t> süreci ve pazar arz sonrası klinik takip çalışmalarıyla ilgili yönergeler detaylandırılmıştır.</a:t>
            </a:r>
          </a:p>
          <a:p>
            <a:pPr algn="l" fontAlgn="base"/>
            <a:r>
              <a:rPr lang="tr-TR" b="0" i="0" u="sng" dirty="0">
                <a:effectLst/>
                <a:latin typeface="Source Serif Pro" panose="02040603050405020204" pitchFamily="18" charset="0"/>
              </a:rPr>
              <a:t>Genel olarak PMS faaliyetleri iki yönde yürütülebilmektedir:</a:t>
            </a:r>
          </a:p>
          <a:p>
            <a:pPr algn="l" fontAlgn="base"/>
            <a:r>
              <a:rPr lang="tr-TR" b="0" i="0" u="sng">
                <a:effectLst/>
                <a:latin typeface="Source Serif Pro" panose="02040603050405020204" pitchFamily="18" charset="0"/>
              </a:rPr>
              <a:t>geriye </a:t>
            </a:r>
            <a:r>
              <a:rPr lang="tr-TR" b="0" i="0" u="sng" dirty="0">
                <a:effectLst/>
                <a:latin typeface="Source Serif Pro" panose="02040603050405020204" pitchFamily="18" charset="0"/>
              </a:rPr>
              <a:t>yönelik [reaktif</a:t>
            </a:r>
            <a:r>
              <a:rPr lang="tr-TR" b="0" i="0" u="sng">
                <a:effectLst/>
                <a:latin typeface="Source Serif Pro" panose="02040603050405020204" pitchFamily="18" charset="0"/>
              </a:rPr>
              <a:t>] ve </a:t>
            </a:r>
            <a:r>
              <a:rPr lang="tr-TR" b="0" i="0" u="sng" dirty="0">
                <a:effectLst/>
                <a:latin typeface="Source Serif Pro" panose="02040603050405020204" pitchFamily="18" charset="0"/>
              </a:rPr>
              <a:t>ileriye yönelik [proaktif].</a:t>
            </a:r>
          </a:p>
          <a:p>
            <a:pPr algn="l" fontAlgn="base"/>
            <a:r>
              <a:rPr lang="tr-TR" b="0" i="0" u="sng" dirty="0">
                <a:effectLst/>
                <a:latin typeface="Source Serif Pro" panose="02040603050405020204" pitchFamily="18" charset="0"/>
              </a:rPr>
              <a:t>Reaktif PMS; </a:t>
            </a:r>
            <a:r>
              <a:rPr lang="tr-TR" b="0" i="0" u="sng" dirty="0" err="1">
                <a:effectLst/>
                <a:latin typeface="Source Serif Pro" panose="02040603050405020204" pitchFamily="18" charset="0"/>
              </a:rPr>
              <a:t>vijilans</a:t>
            </a:r>
            <a:r>
              <a:rPr lang="tr-TR" b="0" i="0" u="sng" dirty="0">
                <a:effectLst/>
                <a:latin typeface="Source Serif Pro" panose="02040603050405020204" pitchFamily="18" charset="0"/>
              </a:rPr>
              <a:t> verileri ve müşteri şikayet analizi gibi çalışmalarla, proaktif PMS ise müşteri anketleri ve “pazara sürülmesinden sonraki, klinik takip çalışmaları” (PMCF) yoluyla gerçekleştirilmektedir.</a:t>
            </a:r>
          </a:p>
        </p:txBody>
      </p:sp>
      <p:sp>
        <p:nvSpPr>
          <p:cNvPr id="4" name="Slayt Numarası Yer Tutucusu 3"/>
          <p:cNvSpPr>
            <a:spLocks noGrp="1"/>
          </p:cNvSpPr>
          <p:nvPr>
            <p:ph type="sldNum" sz="quarter" idx="5"/>
          </p:nvPr>
        </p:nvSpPr>
        <p:spPr/>
        <p:txBody>
          <a:bodyPr/>
          <a:lstStyle/>
          <a:p>
            <a:fld id="{B307B7BD-B000-4207-83CC-2B5DDDD28D1F}" type="slidenum">
              <a:rPr lang="tr-TR" smtClean="0"/>
              <a:t>47</a:t>
            </a:fld>
            <a:endParaRPr lang="tr-TR"/>
          </a:p>
        </p:txBody>
      </p:sp>
    </p:spTree>
    <p:extLst>
      <p:ext uri="{BB962C8B-B14F-4D97-AF65-F5344CB8AC3E}">
        <p14:creationId xmlns:p14="http://schemas.microsoft.com/office/powerpoint/2010/main" val="2536828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48</a:t>
            </a:fld>
            <a:endParaRPr lang="tr-TR"/>
          </a:p>
        </p:txBody>
      </p:sp>
    </p:spTree>
    <p:extLst>
      <p:ext uri="{BB962C8B-B14F-4D97-AF65-F5344CB8AC3E}">
        <p14:creationId xmlns:p14="http://schemas.microsoft.com/office/powerpoint/2010/main" val="136190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50</a:t>
            </a:fld>
            <a:endParaRPr lang="tr-TR"/>
          </a:p>
        </p:txBody>
      </p:sp>
    </p:spTree>
    <p:extLst>
      <p:ext uri="{BB962C8B-B14F-4D97-AF65-F5344CB8AC3E}">
        <p14:creationId xmlns:p14="http://schemas.microsoft.com/office/powerpoint/2010/main" val="2788778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Md 4 kapsamında da ürünlerin yasal durumları belirtilmiş, tıbbi cihaz olup olmamasının MDCG tarafından değerlendirilebileceği </a:t>
            </a:r>
            <a:r>
              <a:rPr lang="tr-TR"/>
              <a:t>ve komisyonun </a:t>
            </a:r>
            <a:r>
              <a:rPr lang="tr-TR" dirty="0"/>
              <a:t>gerektiğinde </a:t>
            </a:r>
            <a:r>
              <a:rPr lang="tr-TR" dirty="0" err="1"/>
              <a:t>EMA’ya</a:t>
            </a:r>
            <a:r>
              <a:rPr lang="tr-TR" dirty="0"/>
              <a:t> </a:t>
            </a:r>
            <a:r>
              <a:rPr lang="tr-TR" dirty="0" err="1"/>
              <a:t>ECHA’ya</a:t>
            </a:r>
            <a:r>
              <a:rPr lang="tr-TR" dirty="0"/>
              <a:t> </a:t>
            </a:r>
            <a:r>
              <a:rPr lang="tr-TR" dirty="0" err="1"/>
              <a:t>EFSA’ya</a:t>
            </a:r>
            <a:r>
              <a:rPr lang="tr-TR" dirty="0"/>
              <a:t> danışabileceği belirtilmiştir. </a:t>
            </a:r>
          </a:p>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51</a:t>
            </a:fld>
            <a:endParaRPr lang="tr-TR"/>
          </a:p>
        </p:txBody>
      </p:sp>
    </p:spTree>
    <p:extLst>
      <p:ext uri="{BB962C8B-B14F-4D97-AF65-F5344CB8AC3E}">
        <p14:creationId xmlns:p14="http://schemas.microsoft.com/office/powerpoint/2010/main" val="3398294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 Bu Yönetmeliğin amacı; </a:t>
            </a:r>
          </a:p>
          <a:p>
            <a:r>
              <a:rPr lang="tr-TR" sz="1200" b="0" i="0" u="none" strike="noStrike" kern="1200" baseline="0" dirty="0">
                <a:solidFill>
                  <a:schemeClr val="tx1"/>
                </a:solidFill>
                <a:latin typeface="+mn-lt"/>
                <a:ea typeface="+mn-ea"/>
                <a:cs typeface="+mn-cs"/>
              </a:rPr>
              <a:t>hastalar, kullanıcılar ve diğer kişiler için </a:t>
            </a:r>
          </a:p>
          <a:p>
            <a:r>
              <a:rPr lang="tr-TR" sz="1200" b="0" i="0" u="none" strike="noStrike" kern="1200" baseline="0" dirty="0">
                <a:solidFill>
                  <a:schemeClr val="tx1"/>
                </a:solidFill>
                <a:latin typeface="+mn-lt"/>
                <a:ea typeface="+mn-ea"/>
                <a:cs typeface="+mn-cs"/>
              </a:rPr>
              <a:t>sağlığın yüksek seviyede korunmasını esas alarak, </a:t>
            </a:r>
          </a:p>
          <a:p>
            <a:r>
              <a:rPr lang="tr-TR" sz="1200" b="0" i="0" u="none" strike="noStrike" kern="1200" baseline="0" dirty="0">
                <a:solidFill>
                  <a:schemeClr val="tx1"/>
                </a:solidFill>
                <a:latin typeface="+mn-lt"/>
                <a:ea typeface="+mn-ea"/>
                <a:cs typeface="+mn-cs"/>
              </a:rPr>
              <a:t>tıbbi cihazlar için yüksek kalite ve güvenlilik standartları belirleyerek, </a:t>
            </a:r>
          </a:p>
          <a:p>
            <a:r>
              <a:rPr lang="tr-TR" sz="1200" b="0" i="0" u="none" strike="noStrike" kern="1200" baseline="0" dirty="0">
                <a:solidFill>
                  <a:schemeClr val="tx1"/>
                </a:solidFill>
                <a:latin typeface="+mn-lt"/>
                <a:ea typeface="+mn-ea"/>
                <a:cs typeface="+mn-cs"/>
              </a:rPr>
              <a:t>insan kullanımına yönelik tıbbi cihazların ve bunların aksesuarlarının piyasaya arz edilmesi, piyasada bulundurulması veya hizmete sunulmasıyla ilgili usul ve esasları belirlemektir. </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Bu Yönetmelik ayrıca, tıbbi cihazlara ve aksesuarlarına ilişkin yürütülen klinik araştırmalara da uygulanarak klinik araştırmalardan elde edilen verilerin güvenilir ve sağlam olmasını ve klinik araştırmaya katılan gönüllülerin güvenliğinin korunmasını sağlamayı da amaçlar. </a:t>
            </a:r>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4</a:t>
            </a:fld>
            <a:endParaRPr lang="tr-TR"/>
          </a:p>
        </p:txBody>
      </p:sp>
    </p:spTree>
    <p:extLst>
      <p:ext uri="{BB962C8B-B14F-4D97-AF65-F5344CB8AC3E}">
        <p14:creationId xmlns:p14="http://schemas.microsoft.com/office/powerpoint/2010/main" val="217431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Ek XVI ve cansız insan dokusu hücresi yeni eklendi kapsama</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yaşayan mikro organizmalar, bakteriler, mantarlar veya virüsler dâhil canlı biyolojik materyal ya da canlı organizmalar içeren veya bunlardan oluşan ürünlere, </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bir in </a:t>
            </a:r>
            <a:r>
              <a:rPr lang="tr-TR" sz="1200" b="0" i="0" u="none" strike="noStrike" kern="1200" baseline="0" dirty="0" err="1">
                <a:solidFill>
                  <a:schemeClr val="tx1"/>
                </a:solidFill>
                <a:latin typeface="+mn-lt"/>
                <a:ea typeface="+mn-ea"/>
                <a:cs typeface="+mn-cs"/>
              </a:rPr>
              <a:t>vitro</a:t>
            </a:r>
            <a:r>
              <a:rPr lang="tr-TR" sz="1200" b="0" i="0" u="none" strike="noStrike" kern="1200" baseline="0" dirty="0">
                <a:solidFill>
                  <a:schemeClr val="tx1"/>
                </a:solidFill>
                <a:latin typeface="+mn-lt"/>
                <a:ea typeface="+mn-ea"/>
                <a:cs typeface="+mn-cs"/>
              </a:rPr>
              <a:t> tanı cihazını bütünleşik parça olarak ihtiva eden bir cihaz, bu Yönetmelik hükümlerine tabi olur. Cihazın in </a:t>
            </a:r>
            <a:r>
              <a:rPr lang="tr-TR" sz="1200" b="0" i="0" u="none" strike="noStrike" kern="1200" baseline="0" dirty="0" err="1">
                <a:solidFill>
                  <a:schemeClr val="tx1"/>
                </a:solidFill>
                <a:latin typeface="+mn-lt"/>
                <a:ea typeface="+mn-ea"/>
                <a:cs typeface="+mn-cs"/>
              </a:rPr>
              <a:t>vitro</a:t>
            </a:r>
            <a:r>
              <a:rPr lang="tr-TR" sz="1200" b="0" i="0" u="none" strike="noStrike" kern="1200" baseline="0" dirty="0">
                <a:solidFill>
                  <a:schemeClr val="tx1"/>
                </a:solidFill>
                <a:latin typeface="+mn-lt"/>
                <a:ea typeface="+mn-ea"/>
                <a:cs typeface="+mn-cs"/>
              </a:rPr>
              <a:t> tanı cihazı olan parçası için İn </a:t>
            </a:r>
            <a:r>
              <a:rPr lang="tr-TR" sz="1200" b="0" i="0" u="none" strike="noStrike" kern="1200" baseline="0" dirty="0" err="1">
                <a:solidFill>
                  <a:schemeClr val="tx1"/>
                </a:solidFill>
                <a:latin typeface="+mn-lt"/>
                <a:ea typeface="+mn-ea"/>
                <a:cs typeface="+mn-cs"/>
              </a:rPr>
              <a:t>Vitro</a:t>
            </a:r>
            <a:r>
              <a:rPr lang="tr-TR" sz="1200" b="0" i="0" u="none" strike="noStrike" kern="1200" baseline="0" dirty="0">
                <a:solidFill>
                  <a:schemeClr val="tx1"/>
                </a:solidFill>
                <a:latin typeface="+mn-lt"/>
                <a:ea typeface="+mn-ea"/>
                <a:cs typeface="+mn-cs"/>
              </a:rPr>
              <a:t> Tanı Amaçlı Tıbbi Cihaz Yönetmeliği hükümleri uygulanır. </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ayrı olarak kullanıldığında bir tıbbi ürün olarak kabul edilen ve cihazın işlevine yardımcı olan bir maddeyi bütünleşik bir parça olarak ihtiva eden cihazlar bu Yönetmelik hükümlerine tabidir. Ancak bu madde, cihazın işlevine yardımcı olmayıp asli etki gösteriyor ise, bu bütünleşik ürün Beşeri Tıbbi Ürünler Ruhsatlandırma Yönetmeliğine tabi olur. Bu durumda, bu Yönetmeliğin Ek </a:t>
            </a:r>
            <a:r>
              <a:rPr lang="tr-TR" sz="1200" b="0" i="0" u="none" strike="noStrike" kern="1200" baseline="0" dirty="0" err="1">
                <a:solidFill>
                  <a:schemeClr val="tx1"/>
                </a:solidFill>
                <a:latin typeface="+mn-lt"/>
                <a:ea typeface="+mn-ea"/>
                <a:cs typeface="+mn-cs"/>
              </a:rPr>
              <a:t>I’inde</a:t>
            </a:r>
            <a:r>
              <a:rPr lang="tr-TR" sz="1200" b="0" i="0" u="none" strike="noStrike" kern="1200" baseline="0" dirty="0">
                <a:solidFill>
                  <a:schemeClr val="tx1"/>
                </a:solidFill>
                <a:latin typeface="+mn-lt"/>
                <a:ea typeface="+mn-ea"/>
                <a:cs typeface="+mn-cs"/>
              </a:rPr>
              <a:t> belirtilen ilgili genel güvenlilik ve performans gereklilikleri, söz konusu cihaz parçasının güvenlilik ve performansına yönelik uygulanır. </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bir tıbbi ürünü tatbik etme amaçlı bir cihaz bu Yönetmeliğe tabi olur. Ancak, bir tıbbi ürünü tatbik etme amaçlı cihaz ve tıbbi ürün, yalnızca belirtilen kombinasyonda kullanımı amaçlanan ve tekrar kullanılmayan bütünleşik tek bir ürün oluşturacak şekilde piyasaya arz ediliyor ise, bu bütünleşik tek ürün Beşeri Tıbbi Ürünler Ruhsatlandırma Yönetmeliğine tabi olur. Bu durumda, bu Yönetmeliğin Ek </a:t>
            </a:r>
            <a:r>
              <a:rPr lang="tr-TR" sz="1200" b="0" i="0" u="none" strike="noStrike" kern="1200" baseline="0" dirty="0" err="1">
                <a:solidFill>
                  <a:schemeClr val="tx1"/>
                </a:solidFill>
                <a:latin typeface="+mn-lt"/>
                <a:ea typeface="+mn-ea"/>
                <a:cs typeface="+mn-cs"/>
              </a:rPr>
              <a:t>I’inde</a:t>
            </a:r>
            <a:r>
              <a:rPr lang="tr-TR" sz="1200" b="0" i="0" u="none" strike="noStrike" kern="1200" baseline="0" dirty="0">
                <a:solidFill>
                  <a:schemeClr val="tx1"/>
                </a:solidFill>
                <a:latin typeface="+mn-lt"/>
                <a:ea typeface="+mn-ea"/>
                <a:cs typeface="+mn-cs"/>
              </a:rPr>
              <a:t> belirtilen ilgili genel güvenlilik ve performans gereklilikleri, bütünleşik tek ürünün cihaz parçasının güvenlilik ve performansına yönelik uygulanır. </a:t>
            </a:r>
          </a:p>
          <a:p>
            <a:endParaRPr lang="tr-TR"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i="0" u="sng" strike="noStrike" baseline="0" dirty="0">
                <a:solidFill>
                  <a:srgbClr val="FF0000"/>
                </a:solidFill>
                <a:latin typeface="Times New Roman" panose="02020603050405020304" pitchFamily="18" charset="0"/>
              </a:rPr>
              <a:t>2001/83/AT sayılı Direktif kapsamında mı yoksa bu Tüzük kapsamında mı yer aldığına karar verirken, özellikle ürünün </a:t>
            </a:r>
            <a:r>
              <a:rPr lang="tr-TR" sz="1800" b="1" i="0" u="sng" strike="noStrike" baseline="0" dirty="0">
                <a:solidFill>
                  <a:srgbClr val="FF0000"/>
                </a:solidFill>
                <a:latin typeface="Times New Roman" panose="02020603050405020304" pitchFamily="18" charset="0"/>
              </a:rPr>
              <a:t>asli etki mekanizması </a:t>
            </a:r>
            <a:r>
              <a:rPr lang="tr-TR" sz="1800" b="0" i="0" u="sng" strike="noStrike" baseline="0" dirty="0">
                <a:solidFill>
                  <a:srgbClr val="FF0000"/>
                </a:solidFill>
                <a:latin typeface="Times New Roman" panose="02020603050405020304" pitchFamily="18" charset="0"/>
              </a:rPr>
              <a:t>dikkate alınır </a:t>
            </a:r>
            <a:r>
              <a:rPr lang="tr-TR" sz="1800" b="0" i="0" u="none" strike="noStrike" baseline="0" dirty="0">
                <a:solidFill>
                  <a:srgbClr val="000000"/>
                </a:solidFill>
                <a:latin typeface="Times New Roman" panose="02020603050405020304" pitchFamily="18" charset="0"/>
              </a:rPr>
              <a:t>	</a:t>
            </a:r>
          </a:p>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5</a:t>
            </a:fld>
            <a:endParaRPr lang="tr-TR"/>
          </a:p>
        </p:txBody>
      </p:sp>
    </p:spTree>
    <p:extLst>
      <p:ext uri="{BB962C8B-B14F-4D97-AF65-F5344CB8AC3E}">
        <p14:creationId xmlns:p14="http://schemas.microsoft.com/office/powerpoint/2010/main" val="328208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u="sng"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8</a:t>
            </a:fld>
            <a:endParaRPr lang="tr-TR"/>
          </a:p>
        </p:txBody>
      </p:sp>
    </p:spTree>
    <p:extLst>
      <p:ext uri="{BB962C8B-B14F-4D97-AF65-F5344CB8AC3E}">
        <p14:creationId xmlns:p14="http://schemas.microsoft.com/office/powerpoint/2010/main" val="4251068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Eski 4703</a:t>
            </a:r>
          </a:p>
        </p:txBody>
      </p:sp>
      <p:sp>
        <p:nvSpPr>
          <p:cNvPr id="4" name="Slayt Numarası Yer Tutucusu 3"/>
          <p:cNvSpPr>
            <a:spLocks noGrp="1"/>
          </p:cNvSpPr>
          <p:nvPr>
            <p:ph type="sldNum" sz="quarter" idx="10"/>
          </p:nvPr>
        </p:nvSpPr>
        <p:spPr/>
        <p:txBody>
          <a:bodyPr/>
          <a:lstStyle/>
          <a:p>
            <a:fld id="{B307B7BD-B000-4207-83CC-2B5DDDD28D1F}" type="slidenum">
              <a:rPr lang="tr-TR" smtClean="0"/>
              <a:t>9</a:t>
            </a:fld>
            <a:endParaRPr lang="tr-TR"/>
          </a:p>
        </p:txBody>
      </p:sp>
    </p:spTree>
    <p:extLst>
      <p:ext uri="{BB962C8B-B14F-4D97-AF65-F5344CB8AC3E}">
        <p14:creationId xmlns:p14="http://schemas.microsoft.com/office/powerpoint/2010/main" val="2738908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10</a:t>
            </a:fld>
            <a:endParaRPr lang="tr-TR"/>
          </a:p>
        </p:txBody>
      </p:sp>
    </p:spTree>
    <p:extLst>
      <p:ext uri="{BB962C8B-B14F-4D97-AF65-F5344CB8AC3E}">
        <p14:creationId xmlns:p14="http://schemas.microsoft.com/office/powerpoint/2010/main" val="1395901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MDR’da</a:t>
            </a:r>
            <a:r>
              <a:rPr lang="tr-TR" dirty="0"/>
              <a:t> Md 2: Tanımlar diye geçiyor.</a:t>
            </a:r>
          </a:p>
        </p:txBody>
      </p:sp>
      <p:sp>
        <p:nvSpPr>
          <p:cNvPr id="4" name="Slayt Numarası Yer Tutucusu 3"/>
          <p:cNvSpPr>
            <a:spLocks noGrp="1"/>
          </p:cNvSpPr>
          <p:nvPr>
            <p:ph type="sldNum" sz="quarter" idx="5"/>
          </p:nvPr>
        </p:nvSpPr>
        <p:spPr/>
        <p:txBody>
          <a:bodyPr/>
          <a:lstStyle/>
          <a:p>
            <a:fld id="{B307B7BD-B000-4207-83CC-2B5DDDD28D1F}" type="slidenum">
              <a:rPr lang="tr-TR" smtClean="0"/>
              <a:t>11</a:t>
            </a:fld>
            <a:endParaRPr lang="tr-TR"/>
          </a:p>
        </p:txBody>
      </p:sp>
    </p:spTree>
    <p:extLst>
      <p:ext uri="{BB962C8B-B14F-4D97-AF65-F5344CB8AC3E}">
        <p14:creationId xmlns:p14="http://schemas.microsoft.com/office/powerpoint/2010/main" val="2036696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u="sng" dirty="0"/>
              <a:t>MDR da Md 3 kapsamında belirli tanımların</a:t>
            </a:r>
            <a:r>
              <a:rPr lang="tr-TR" u="sng" baseline="0" dirty="0"/>
              <a:t> (18-21, </a:t>
            </a:r>
            <a:r>
              <a:rPr lang="tr-TR" u="sng" baseline="0" dirty="0" err="1"/>
              <a:t>nanomateryaller</a:t>
            </a:r>
            <a:r>
              <a:rPr lang="tr-TR" u="sng" baseline="0" dirty="0"/>
              <a:t>) </a:t>
            </a:r>
            <a:r>
              <a:rPr lang="tr-TR" u="sng" baseline="0" dirty="0">
                <a:solidFill>
                  <a:srgbClr val="FF0000"/>
                </a:solidFill>
              </a:rPr>
              <a:t>Md 115’teki yetkilendirme ile komisyon kararı ile </a:t>
            </a:r>
            <a:r>
              <a:rPr lang="tr-TR" u="sng" baseline="0" dirty="0"/>
              <a:t>değişebileceği belirtilmiş.  </a:t>
            </a:r>
          </a:p>
          <a:p>
            <a:endParaRPr lang="tr-TR" dirty="0"/>
          </a:p>
        </p:txBody>
      </p:sp>
      <p:sp>
        <p:nvSpPr>
          <p:cNvPr id="4" name="Slayt Numarası Yer Tutucusu 3"/>
          <p:cNvSpPr>
            <a:spLocks noGrp="1"/>
          </p:cNvSpPr>
          <p:nvPr>
            <p:ph type="sldNum" sz="quarter" idx="5"/>
          </p:nvPr>
        </p:nvSpPr>
        <p:spPr/>
        <p:txBody>
          <a:bodyPr/>
          <a:lstStyle/>
          <a:p>
            <a:fld id="{B307B7BD-B000-4207-83CC-2B5DDDD28D1F}" type="slidenum">
              <a:rPr lang="tr-TR" smtClean="0"/>
              <a:t>12</a:t>
            </a:fld>
            <a:endParaRPr lang="tr-TR"/>
          </a:p>
        </p:txBody>
      </p:sp>
    </p:spTree>
    <p:extLst>
      <p:ext uri="{BB962C8B-B14F-4D97-AF65-F5344CB8AC3E}">
        <p14:creationId xmlns:p14="http://schemas.microsoft.com/office/powerpoint/2010/main" val="1503767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10/20/2022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10/20/2022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tr-TR"/>
              <a:t>Asıl başlık stili için tıklatın</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10/20/2022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tr-TR"/>
              <a:t>Asıl başlık stili için tıklatın</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10/20/2022</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125305" y="1488985"/>
            <a:ext cx="6264350" cy="169685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118447" y="4351687"/>
            <a:ext cx="6265588" cy="17040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10/20/2022</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10/20/2022</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tr-TR"/>
              <a:t>Asıl başlık stili için tıklatın</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10/20/2022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tr-TR"/>
              <a:t>Asıl başlık stili için tıklatın</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10/20/2022</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10/20/2022</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hyperlink" Target="https://www.titck.gov.tr/" TargetMode="External"/><Relationship Id="rId7" Type="http://schemas.openxmlformats.org/officeDocument/2006/relationships/image" Target="../media/image37.png"/><Relationship Id="rId2" Type="http://schemas.openxmlformats.org/officeDocument/2006/relationships/hyperlink" Target="https://ec.europa.eu/health/medical-devices-new-regulations/guidance_en" TargetMode="Externa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2.png"/><Relationship Id="rId4" Type="http://schemas.openxmlformats.org/officeDocument/2006/relationships/hyperlink" Target="https://ec.europa.eu/growth/tools-databases/nand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4.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titck.gov.tr/faaliyetalanlari/denetim/tibbi-cihazlarda-geri-cekme" TargetMode="Externa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hyperlink" Target="https://titck.gov.tr/dinamikmodul/55" TargetMode="External"/><Relationship Id="rId7"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3386294" y="2110154"/>
            <a:ext cx="8500905" cy="2862322"/>
          </a:xfrm>
          <a:prstGeom prst="rect">
            <a:avLst/>
          </a:prstGeom>
          <a:noFill/>
        </p:spPr>
        <p:txBody>
          <a:bodyPr wrap="square" rtlCol="0">
            <a:spAutoFit/>
          </a:bodyPr>
          <a:lstStyle/>
          <a:p>
            <a:r>
              <a:rPr lang="tr-TR" sz="3600" dirty="0">
                <a:solidFill>
                  <a:schemeClr val="bg1"/>
                </a:solidFill>
              </a:rPr>
              <a:t>2017 / 745 / EU </a:t>
            </a:r>
          </a:p>
          <a:p>
            <a:r>
              <a:rPr lang="tr-TR" sz="3600" dirty="0">
                <a:solidFill>
                  <a:schemeClr val="bg1"/>
                </a:solidFill>
              </a:rPr>
              <a:t>MEDICAL DEVICE REGULATION</a:t>
            </a:r>
          </a:p>
          <a:p>
            <a:endParaRPr lang="tr-TR" sz="3600" dirty="0">
              <a:solidFill>
                <a:schemeClr val="bg1"/>
              </a:solidFill>
            </a:endParaRPr>
          </a:p>
          <a:p>
            <a:r>
              <a:rPr lang="tr-TR" sz="3600" dirty="0">
                <a:solidFill>
                  <a:schemeClr val="bg1"/>
                </a:solidFill>
              </a:rPr>
              <a:t>2 Haziran 2021 tarihli ve 31499 sayılı TIBBİ CİHAZ YÖNETMELİĞİ </a:t>
            </a:r>
          </a:p>
        </p:txBody>
      </p:sp>
      <p:sp>
        <p:nvSpPr>
          <p:cNvPr id="2" name="Alt Başlık 2">
            <a:extLst>
              <a:ext uri="{FF2B5EF4-FFF2-40B4-BE49-F238E27FC236}">
                <a16:creationId xmlns:a16="http://schemas.microsoft.com/office/drawing/2014/main" id="{3B23A0C8-27B7-8574-A38B-33274F3643A9}"/>
              </a:ext>
            </a:extLst>
          </p:cNvPr>
          <p:cNvSpPr txBox="1">
            <a:spLocks/>
          </p:cNvSpPr>
          <p:nvPr/>
        </p:nvSpPr>
        <p:spPr>
          <a:xfrm>
            <a:off x="1507066" y="5202238"/>
            <a:ext cx="9177867" cy="961495"/>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None/>
            </a:pPr>
            <a:r>
              <a:rPr lang="tr-TR" dirty="0">
                <a:solidFill>
                  <a:schemeClr val="bg1"/>
                </a:solidFill>
              </a:rPr>
              <a:t>SERİAN DOMA</a:t>
            </a:r>
          </a:p>
          <a:p>
            <a:pPr marL="0" indent="0" algn="ctr">
              <a:buNone/>
            </a:pPr>
            <a:r>
              <a:rPr lang="tr-TR" dirty="0">
                <a:solidFill>
                  <a:schemeClr val="bg1"/>
                </a:solidFill>
              </a:rPr>
              <a:t>BİYOMEDİKAL MÜHENDİSİ, MSC.</a:t>
            </a:r>
          </a:p>
        </p:txBody>
      </p:sp>
    </p:spTree>
    <p:extLst>
      <p:ext uri="{BB962C8B-B14F-4D97-AF65-F5344CB8AC3E}">
        <p14:creationId xmlns:p14="http://schemas.microsoft.com/office/powerpoint/2010/main" val="711303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4" y="1537701"/>
            <a:ext cx="5490224" cy="1689390"/>
          </a:xfrm>
        </p:spPr>
        <p:txBody>
          <a:bodyPr/>
          <a:lstStyle/>
          <a:p>
            <a:r>
              <a:rPr lang="tr-TR" dirty="0"/>
              <a:t>Kısım 1</a:t>
            </a:r>
            <a:br>
              <a:rPr lang="tr-TR" dirty="0"/>
            </a:br>
            <a:r>
              <a:rPr lang="tr-TR" dirty="0"/>
              <a:t>Birinci Bölüm</a:t>
            </a:r>
          </a:p>
        </p:txBody>
      </p:sp>
      <p:sp>
        <p:nvSpPr>
          <p:cNvPr id="3" name="İçerik Yer Tutucusu 2"/>
          <p:cNvSpPr>
            <a:spLocks noGrp="1"/>
          </p:cNvSpPr>
          <p:nvPr>
            <p:ph type="body" idx="1"/>
          </p:nvPr>
        </p:nvSpPr>
        <p:spPr>
          <a:xfrm>
            <a:off x="3344215" y="3556000"/>
            <a:ext cx="5490223" cy="1674621"/>
          </a:xfrm>
        </p:spPr>
        <p:txBody>
          <a:bodyPr/>
          <a:lstStyle/>
          <a:p>
            <a:r>
              <a:rPr lang="tr-TR" dirty="0"/>
              <a:t>Madde 1 – Amaç ve Kapsam</a:t>
            </a:r>
          </a:p>
          <a:p>
            <a:r>
              <a:rPr lang="tr-TR" dirty="0"/>
              <a:t>Madde 2 – Dayanak</a:t>
            </a:r>
          </a:p>
          <a:p>
            <a:r>
              <a:rPr lang="tr-TR" b="1" dirty="0"/>
              <a:t>Madde 3 – Tanımlar</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570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Madde 3 Tanımlar</a:t>
            </a:r>
            <a:br>
              <a:rPr lang="tr-TR" dirty="0"/>
            </a:br>
            <a:r>
              <a:rPr lang="tr-TR" sz="3200" dirty="0"/>
              <a:t>Cihaz ilişkili tanımlar</a:t>
            </a:r>
          </a:p>
        </p:txBody>
      </p:sp>
      <p:sp>
        <p:nvSpPr>
          <p:cNvPr id="3" name="İçerik Yer Tutucusu 2"/>
          <p:cNvSpPr>
            <a:spLocks noGrp="1"/>
          </p:cNvSpPr>
          <p:nvPr>
            <p:ph idx="1"/>
          </p:nvPr>
        </p:nvSpPr>
        <p:spPr>
          <a:xfrm>
            <a:off x="4542971" y="803186"/>
            <a:ext cx="6066973" cy="5248622"/>
          </a:xfrm>
        </p:spPr>
        <p:txBody>
          <a:bodyPr>
            <a:normAutofit fontScale="85000" lnSpcReduction="20000"/>
          </a:bodyPr>
          <a:lstStyle/>
          <a:p>
            <a:r>
              <a:rPr lang="tr-TR" b="1" dirty="0"/>
              <a:t>Tıbbi cihaz:</a:t>
            </a:r>
            <a:r>
              <a:rPr lang="tr-TR" b="1" dirty="0">
                <a:solidFill>
                  <a:srgbClr val="FF0000"/>
                </a:solidFill>
              </a:rPr>
              <a:t> </a:t>
            </a:r>
          </a:p>
          <a:p>
            <a:pPr lvl="1">
              <a:buFont typeface="Wingdings" panose="05000000000000000000" pitchFamily="2" charset="2"/>
              <a:buChar char="v"/>
            </a:pPr>
            <a:r>
              <a:rPr lang="tr-TR" dirty="0"/>
              <a:t>Amaçlanan asli fonksiyonunu, insan vücudu içerisinde veya üzerinde farmakolojik, immünolojik veya </a:t>
            </a:r>
            <a:r>
              <a:rPr lang="tr-TR" dirty="0" err="1"/>
              <a:t>metabolik</a:t>
            </a:r>
            <a:r>
              <a:rPr lang="tr-TR" dirty="0"/>
              <a:t> etkiler ile sağlamayan fakat fonksiyonunu yerine getirirken bu etkiler tarafından desteklenebilen ve spesifik olarak; </a:t>
            </a:r>
          </a:p>
          <a:p>
            <a:pPr lvl="2">
              <a:buFont typeface="Wingdings" panose="05000000000000000000" pitchFamily="2" charset="2"/>
              <a:buChar char="v"/>
            </a:pPr>
            <a:r>
              <a:rPr lang="tr-TR" dirty="0"/>
              <a:t>Hastalığın; tanısı, önlenmesi, izlenmesi, tahmini, </a:t>
            </a:r>
            <a:r>
              <a:rPr lang="tr-TR" dirty="0" err="1"/>
              <a:t>prognozu</a:t>
            </a:r>
            <a:r>
              <a:rPr lang="tr-TR" dirty="0"/>
              <a:t>, tedavisi veya hafifletilmesi, </a:t>
            </a:r>
          </a:p>
          <a:p>
            <a:pPr lvl="2">
              <a:buFont typeface="Wingdings" panose="05000000000000000000" pitchFamily="2" charset="2"/>
              <a:buChar char="v"/>
            </a:pPr>
            <a:r>
              <a:rPr lang="tr-TR" dirty="0"/>
              <a:t>Yaralanma veya sakatlığın; tanısı, izlenmesi, tedavisi, hafifletilmesi veya </a:t>
            </a:r>
            <a:r>
              <a:rPr lang="tr-TR" dirty="0" err="1"/>
              <a:t>kompanse</a:t>
            </a:r>
            <a:r>
              <a:rPr lang="tr-TR" dirty="0"/>
              <a:t> edilmesi, </a:t>
            </a:r>
          </a:p>
          <a:p>
            <a:pPr lvl="2">
              <a:buFont typeface="Wingdings" panose="05000000000000000000" pitchFamily="2" charset="2"/>
              <a:buChar char="v"/>
            </a:pPr>
            <a:r>
              <a:rPr lang="tr-TR" dirty="0"/>
              <a:t>Anatominin ya da bir fizyolojik yahut patolojik sürecin veya durumun; araştırılması, ikame edilmesi veya modifikasyonu, </a:t>
            </a:r>
          </a:p>
          <a:p>
            <a:pPr lvl="2">
              <a:buFont typeface="Wingdings" panose="05000000000000000000" pitchFamily="2" charset="2"/>
              <a:buChar char="v"/>
            </a:pPr>
            <a:r>
              <a:rPr lang="tr-TR" dirty="0"/>
              <a:t>Organ, kan ve doku bağışları dâhil olmak üzere, insan vücudundan elde edilen örneklerin in </a:t>
            </a:r>
            <a:r>
              <a:rPr lang="tr-TR" dirty="0" err="1"/>
              <a:t>vitro</a:t>
            </a:r>
            <a:r>
              <a:rPr lang="tr-TR" dirty="0"/>
              <a:t> tetkiki vasıtasıyla bilgi sağlanması, </a:t>
            </a:r>
          </a:p>
          <a:p>
            <a:pPr lvl="1">
              <a:buFont typeface="Wingdings" panose="05000000000000000000" pitchFamily="2" charset="2"/>
              <a:buChar char="v"/>
            </a:pPr>
            <a:r>
              <a:rPr lang="tr-TR" dirty="0"/>
              <a:t>tıbbi amaçlarından biri veya daha fazlası için, imalatçı tarafından insan üzerinde tek başına veya birlikte kullanılmak üzere tasarlanan </a:t>
            </a:r>
            <a:r>
              <a:rPr lang="tr-TR" b="1" dirty="0"/>
              <a:t>alet, aparat, teçhizat, yazılım, </a:t>
            </a:r>
            <a:r>
              <a:rPr lang="tr-TR" b="1" dirty="0" err="1"/>
              <a:t>implant</a:t>
            </a:r>
            <a:r>
              <a:rPr lang="tr-TR" b="1" dirty="0"/>
              <a:t>, reaktif, materyal veya diğer malzemeleri,</a:t>
            </a:r>
            <a:r>
              <a:rPr lang="tr-TR" dirty="0"/>
              <a:t> </a:t>
            </a:r>
          </a:p>
          <a:p>
            <a:pPr lvl="1">
              <a:buFont typeface="Wingdings" panose="05000000000000000000" pitchFamily="2" charset="2"/>
              <a:buChar char="v"/>
            </a:pPr>
            <a:r>
              <a:rPr lang="tr-TR" dirty="0"/>
              <a:t>Gebeliğin önlenmesine veya desteklenmesine yönelik cihazları, </a:t>
            </a:r>
          </a:p>
          <a:p>
            <a:pPr lvl="1">
              <a:buFont typeface="Wingdings" panose="05000000000000000000" pitchFamily="2" charset="2"/>
              <a:buChar char="v"/>
            </a:pPr>
            <a:r>
              <a:rPr lang="tr-TR" dirty="0"/>
              <a:t>Ek XVI cihazlarının ve yukarıdaki cihazların temizliği, dezenfeksiyonu veya sterilizasyonu için özel olarak tasarlanan ürünleri </a:t>
            </a:r>
          </a:p>
        </p:txBody>
      </p:sp>
      <p:pic>
        <p:nvPicPr>
          <p:cNvPr id="4" name="Resim 3"/>
          <p:cNvPicPr>
            <a:picLocks noChangeAspect="1"/>
          </p:cNvPicPr>
          <p:nvPr/>
        </p:nvPicPr>
        <p:blipFill>
          <a:blip r:embed="rId3"/>
          <a:stretch>
            <a:fillRect/>
          </a:stretch>
        </p:blipFill>
        <p:spPr>
          <a:xfrm>
            <a:off x="4082323" y="5368828"/>
            <a:ext cx="1086076" cy="1086076"/>
          </a:xfrm>
          <a:prstGeom prst="rect">
            <a:avLst/>
          </a:prstGeom>
        </p:spPr>
      </p:pic>
      <p:pic>
        <p:nvPicPr>
          <p:cNvPr id="5" name="Resim 4"/>
          <p:cNvPicPr>
            <a:picLocks noChangeAspect="1"/>
          </p:cNvPicPr>
          <p:nvPr/>
        </p:nvPicPr>
        <p:blipFill>
          <a:blip r:embed="rId4"/>
          <a:stretch>
            <a:fillRect/>
          </a:stretch>
        </p:blipFill>
        <p:spPr>
          <a:xfrm>
            <a:off x="2274829" y="5205867"/>
            <a:ext cx="1652133" cy="1652133"/>
          </a:xfrm>
          <a:prstGeom prst="rect">
            <a:avLst/>
          </a:prstGeom>
        </p:spPr>
      </p:pic>
      <p:pic>
        <p:nvPicPr>
          <p:cNvPr id="6" name="Resim 5"/>
          <p:cNvPicPr>
            <a:picLocks noChangeAspect="1"/>
          </p:cNvPicPr>
          <p:nvPr/>
        </p:nvPicPr>
        <p:blipFill>
          <a:blip r:embed="rId5"/>
          <a:stretch>
            <a:fillRect/>
          </a:stretch>
        </p:blipFill>
        <p:spPr>
          <a:xfrm>
            <a:off x="10508342" y="1369148"/>
            <a:ext cx="1683657" cy="1961554"/>
          </a:xfrm>
          <a:prstGeom prst="rect">
            <a:avLst/>
          </a:prstGeom>
        </p:spPr>
      </p:pic>
      <p:pic>
        <p:nvPicPr>
          <p:cNvPr id="7" name="Resim 6"/>
          <p:cNvPicPr>
            <a:picLocks noChangeAspect="1"/>
          </p:cNvPicPr>
          <p:nvPr/>
        </p:nvPicPr>
        <p:blipFill>
          <a:blip r:embed="rId6"/>
          <a:stretch>
            <a:fillRect/>
          </a:stretch>
        </p:blipFill>
        <p:spPr>
          <a:xfrm>
            <a:off x="7505559" y="5689600"/>
            <a:ext cx="2166851" cy="1168400"/>
          </a:xfrm>
          <a:prstGeom prst="rect">
            <a:avLst/>
          </a:prstGeom>
        </p:spPr>
      </p:pic>
      <p:pic>
        <p:nvPicPr>
          <p:cNvPr id="8" name="Resim 7"/>
          <p:cNvPicPr>
            <a:picLocks noChangeAspect="1"/>
          </p:cNvPicPr>
          <p:nvPr/>
        </p:nvPicPr>
        <p:blipFill>
          <a:blip r:embed="rId7"/>
          <a:stretch>
            <a:fillRect/>
          </a:stretch>
        </p:blipFill>
        <p:spPr>
          <a:xfrm>
            <a:off x="10554553" y="4572000"/>
            <a:ext cx="1459933" cy="1459933"/>
          </a:xfrm>
          <a:prstGeom prst="rect">
            <a:avLst/>
          </a:prstGeom>
        </p:spPr>
      </p:pic>
      <p:pic>
        <p:nvPicPr>
          <p:cNvPr id="9" name="Resim 8"/>
          <p:cNvPicPr>
            <a:picLocks noChangeAspect="1"/>
          </p:cNvPicPr>
          <p:nvPr/>
        </p:nvPicPr>
        <p:blipFill>
          <a:blip r:embed="rId8"/>
          <a:stretch>
            <a:fillRect/>
          </a:stretch>
        </p:blipFill>
        <p:spPr>
          <a:xfrm>
            <a:off x="360191" y="5205867"/>
            <a:ext cx="1631609" cy="1631609"/>
          </a:xfrm>
          <a:prstGeom prst="rect">
            <a:avLst/>
          </a:prstGeom>
        </p:spPr>
      </p:pic>
      <p:pic>
        <p:nvPicPr>
          <p:cNvPr id="10" name="Resim 9"/>
          <p:cNvPicPr>
            <a:picLocks noChangeAspect="1"/>
          </p:cNvPicPr>
          <p:nvPr/>
        </p:nvPicPr>
        <p:blipFill>
          <a:blip r:embed="rId9"/>
          <a:stretch>
            <a:fillRect/>
          </a:stretch>
        </p:blipFill>
        <p:spPr>
          <a:xfrm>
            <a:off x="2838346" y="251643"/>
            <a:ext cx="1371645" cy="1371645"/>
          </a:xfrm>
          <a:prstGeom prst="rect">
            <a:avLst/>
          </a:prstGeom>
        </p:spPr>
      </p:pic>
      <p:pic>
        <p:nvPicPr>
          <p:cNvPr id="11" name="Resim 10"/>
          <p:cNvPicPr>
            <a:picLocks noChangeAspect="1"/>
          </p:cNvPicPr>
          <p:nvPr/>
        </p:nvPicPr>
        <p:blipFill>
          <a:blip r:embed="rId10"/>
          <a:stretch>
            <a:fillRect/>
          </a:stretch>
        </p:blipFill>
        <p:spPr>
          <a:xfrm>
            <a:off x="1005689" y="327690"/>
            <a:ext cx="1832657" cy="1219550"/>
          </a:xfrm>
          <a:prstGeom prst="rect">
            <a:avLst/>
          </a:prstGeom>
        </p:spPr>
      </p:pic>
      <p:pic>
        <p:nvPicPr>
          <p:cNvPr id="12" name="Resim 11"/>
          <p:cNvPicPr>
            <a:picLocks noChangeAspect="1"/>
          </p:cNvPicPr>
          <p:nvPr/>
        </p:nvPicPr>
        <p:blipFill>
          <a:blip r:embed="rId11"/>
          <a:stretch>
            <a:fillRect/>
          </a:stretch>
        </p:blipFill>
        <p:spPr>
          <a:xfrm>
            <a:off x="8109432" y="82437"/>
            <a:ext cx="2090905" cy="1286711"/>
          </a:xfrm>
          <a:prstGeom prst="rect">
            <a:avLst/>
          </a:prstGeom>
        </p:spPr>
      </p:pic>
      <p:pic>
        <p:nvPicPr>
          <p:cNvPr id="13" name="Resim 12"/>
          <p:cNvPicPr>
            <a:picLocks noChangeAspect="1"/>
          </p:cNvPicPr>
          <p:nvPr/>
        </p:nvPicPr>
        <p:blipFill>
          <a:blip r:embed="rId12"/>
          <a:stretch>
            <a:fillRect/>
          </a:stretch>
        </p:blipFill>
        <p:spPr>
          <a:xfrm>
            <a:off x="10794546" y="3427497"/>
            <a:ext cx="1212850" cy="1361596"/>
          </a:xfrm>
          <a:prstGeom prst="rect">
            <a:avLst/>
          </a:prstGeom>
        </p:spPr>
      </p:pic>
      <p:pic>
        <p:nvPicPr>
          <p:cNvPr id="14" name="Picture 2" descr="UDEM Logo Vector (.CDR) Free Downloa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057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Madde 3 Tanımlar</a:t>
            </a:r>
            <a:br>
              <a:rPr lang="tr-TR" dirty="0"/>
            </a:br>
            <a:r>
              <a:rPr lang="tr-TR" sz="3200" dirty="0"/>
              <a:t>Cihaz ilişkili tanımlar</a:t>
            </a:r>
          </a:p>
        </p:txBody>
      </p:sp>
      <p:sp>
        <p:nvSpPr>
          <p:cNvPr id="3" name="İçerik Yer Tutucusu 2"/>
          <p:cNvSpPr>
            <a:spLocks noGrp="1"/>
          </p:cNvSpPr>
          <p:nvPr>
            <p:ph idx="1"/>
          </p:nvPr>
        </p:nvSpPr>
        <p:spPr>
          <a:xfrm>
            <a:off x="5118447" y="277963"/>
            <a:ext cx="6306529" cy="5850479"/>
          </a:xfrm>
        </p:spPr>
        <p:txBody>
          <a:bodyPr>
            <a:normAutofit fontScale="70000" lnSpcReduction="20000"/>
          </a:bodyPr>
          <a:lstStyle/>
          <a:p>
            <a:r>
              <a:rPr lang="tr-TR" b="1" dirty="0"/>
              <a:t>Cansız</a:t>
            </a:r>
            <a:r>
              <a:rPr lang="tr-TR" b="1" dirty="0">
                <a:solidFill>
                  <a:srgbClr val="FF0000"/>
                </a:solidFill>
              </a:rPr>
              <a:t>: </a:t>
            </a:r>
            <a:r>
              <a:rPr lang="tr-TR" dirty="0"/>
              <a:t>Metabolizma veya çoğalma potansiyeli olmayanı,</a:t>
            </a:r>
          </a:p>
          <a:p>
            <a:r>
              <a:rPr lang="tr-TR" b="1" dirty="0"/>
              <a:t>Türev:</a:t>
            </a:r>
            <a:r>
              <a:rPr lang="tr-TR" dirty="0">
                <a:solidFill>
                  <a:srgbClr val="FF0000"/>
                </a:solidFill>
              </a:rPr>
              <a:t> </a:t>
            </a:r>
            <a:r>
              <a:rPr lang="tr-TR" dirty="0"/>
              <a:t>Bir imalat süreci vasıtasıyla insan veya hayvan dokularından ya da hücrelerinden </a:t>
            </a:r>
            <a:r>
              <a:rPr lang="tr-TR" dirty="0" err="1"/>
              <a:t>ekstrakte</a:t>
            </a:r>
            <a:r>
              <a:rPr lang="tr-TR" dirty="0"/>
              <a:t> edilmiş hücresel olmayan ve dolayısıyla hiçbir hücre veya doku içermeyen maddeyi</a:t>
            </a:r>
          </a:p>
          <a:p>
            <a:endParaRPr lang="tr-TR" dirty="0"/>
          </a:p>
          <a:p>
            <a:endParaRPr lang="tr-TR" b="1" dirty="0"/>
          </a:p>
          <a:p>
            <a:endParaRPr lang="tr-TR" b="1" dirty="0"/>
          </a:p>
          <a:p>
            <a:endParaRPr lang="tr-TR" b="1" dirty="0"/>
          </a:p>
          <a:p>
            <a:endParaRPr lang="tr-TR" b="1" dirty="0"/>
          </a:p>
          <a:p>
            <a:endParaRPr lang="tr-TR" b="1" dirty="0"/>
          </a:p>
          <a:p>
            <a:r>
              <a:rPr lang="tr-TR" b="1" dirty="0" err="1"/>
              <a:t>Nanomateryal</a:t>
            </a:r>
            <a:r>
              <a:rPr lang="tr-TR" b="1" dirty="0"/>
              <a:t>:</a:t>
            </a:r>
            <a:r>
              <a:rPr lang="tr-TR" dirty="0">
                <a:solidFill>
                  <a:srgbClr val="FF0000"/>
                </a:solidFill>
              </a:rPr>
              <a:t> </a:t>
            </a:r>
            <a:r>
              <a:rPr lang="tr-TR" dirty="0"/>
              <a:t>1 nm’nin altında bir veya daha fazla dış boyuta sahip </a:t>
            </a:r>
            <a:r>
              <a:rPr lang="tr-TR" dirty="0" err="1"/>
              <a:t>fulleren</a:t>
            </a:r>
            <a:r>
              <a:rPr lang="tr-TR" dirty="0"/>
              <a:t>, grafen tanecikleri ve tek duvarlı karbon nanotüpler dâhil olmak üzere; serbest halde veya agregat ya da </a:t>
            </a:r>
            <a:r>
              <a:rPr lang="tr-TR" dirty="0" err="1"/>
              <a:t>aglomerat</a:t>
            </a:r>
            <a:r>
              <a:rPr lang="tr-TR" dirty="0"/>
              <a:t> halinde partiküller içeren ve sayı-boyut dağılımında partiküllerin %50 veya daha fazlası için dış boyutlardan biri ya da daha fazlasının 1-100 nm boyut aralığında olduğu doğal, rastlantısal veya üretilmiş materyali ve bu kapsamda; </a:t>
            </a:r>
          </a:p>
          <a:p>
            <a:pPr lvl="1"/>
            <a:r>
              <a:rPr lang="tr-TR" b="1" dirty="0"/>
              <a:t>Partikül; </a:t>
            </a:r>
            <a:r>
              <a:rPr lang="tr-TR" dirty="0"/>
              <a:t>tanımlanmış fiziksel sınırları olan çok küçük bir madde parçasını, </a:t>
            </a:r>
          </a:p>
          <a:p>
            <a:pPr lvl="1"/>
            <a:r>
              <a:rPr lang="tr-TR" b="1" dirty="0"/>
              <a:t>Agregat; </a:t>
            </a:r>
            <a:r>
              <a:rPr lang="tr-TR" dirty="0"/>
              <a:t>güçlü bağlarla bağlanmış veya birleşmiş partiküllerden oluşan partikülü, </a:t>
            </a:r>
          </a:p>
          <a:p>
            <a:pPr lvl="1"/>
            <a:r>
              <a:rPr lang="tr-TR" b="1" dirty="0" err="1"/>
              <a:t>Aglomerat</a:t>
            </a:r>
            <a:r>
              <a:rPr lang="tr-TR" dirty="0"/>
              <a:t>; sonuçta oluşan dış yüzey alanı, bireysel bileşenlerin yüzey alanlarının toplamına benzer olan, zayıf bağlarla bağlanmış partiküller veya agregatlar topluluğunu</a:t>
            </a:r>
          </a:p>
        </p:txBody>
      </p:sp>
      <p:pic>
        <p:nvPicPr>
          <p:cNvPr id="5"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4"/>
          <a:stretch>
            <a:fillRect/>
          </a:stretch>
        </p:blipFill>
        <p:spPr>
          <a:xfrm>
            <a:off x="9101127" y="1634632"/>
            <a:ext cx="2486025" cy="1790700"/>
          </a:xfrm>
          <a:prstGeom prst="rect">
            <a:avLst/>
          </a:prstGeom>
        </p:spPr>
      </p:pic>
      <p:pic>
        <p:nvPicPr>
          <p:cNvPr id="7" name="Resim 6"/>
          <p:cNvPicPr>
            <a:picLocks noChangeAspect="1"/>
          </p:cNvPicPr>
          <p:nvPr/>
        </p:nvPicPr>
        <p:blipFill>
          <a:blip r:embed="rId5"/>
          <a:stretch>
            <a:fillRect/>
          </a:stretch>
        </p:blipFill>
        <p:spPr>
          <a:xfrm>
            <a:off x="1465528" y="462040"/>
            <a:ext cx="2345184" cy="1172592"/>
          </a:xfrm>
          <a:prstGeom prst="rect">
            <a:avLst/>
          </a:prstGeom>
        </p:spPr>
      </p:pic>
      <p:pic>
        <p:nvPicPr>
          <p:cNvPr id="8" name="Resim 7"/>
          <p:cNvPicPr>
            <a:picLocks noChangeAspect="1"/>
          </p:cNvPicPr>
          <p:nvPr/>
        </p:nvPicPr>
        <p:blipFill>
          <a:blip r:embed="rId6"/>
          <a:stretch>
            <a:fillRect/>
          </a:stretch>
        </p:blipFill>
        <p:spPr>
          <a:xfrm>
            <a:off x="5610935" y="1482750"/>
            <a:ext cx="2997705" cy="1942582"/>
          </a:xfrm>
          <a:prstGeom prst="rect">
            <a:avLst/>
          </a:prstGeom>
        </p:spPr>
      </p:pic>
    </p:spTree>
    <p:extLst>
      <p:ext uri="{BB962C8B-B14F-4D97-AF65-F5344CB8AC3E}">
        <p14:creationId xmlns:p14="http://schemas.microsoft.com/office/powerpoint/2010/main" val="3951034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3 Tanımlar</a:t>
            </a:r>
            <a:br>
              <a:rPr lang="tr-TR" dirty="0"/>
            </a:br>
            <a:r>
              <a:rPr lang="tr-TR" sz="3200" dirty="0"/>
              <a:t>Cihaz ilişkili tanımlar</a:t>
            </a:r>
            <a:endParaRPr lang="tr-TR" dirty="0"/>
          </a:p>
        </p:txBody>
      </p:sp>
      <p:sp>
        <p:nvSpPr>
          <p:cNvPr id="3" name="İçerik Yer Tutucusu 2"/>
          <p:cNvSpPr>
            <a:spLocks noGrp="1"/>
          </p:cNvSpPr>
          <p:nvPr>
            <p:ph idx="1"/>
          </p:nvPr>
        </p:nvSpPr>
        <p:spPr/>
        <p:txBody>
          <a:bodyPr>
            <a:normAutofit/>
          </a:bodyPr>
          <a:lstStyle/>
          <a:p>
            <a:r>
              <a:rPr lang="tr-TR" b="1" dirty="0" err="1"/>
              <a:t>İmplante</a:t>
            </a:r>
            <a:r>
              <a:rPr lang="tr-TR" b="1" dirty="0"/>
              <a:t> edilebilir cihaz</a:t>
            </a:r>
            <a:r>
              <a:rPr lang="tr-TR" dirty="0"/>
              <a:t>:</a:t>
            </a:r>
          </a:p>
          <a:p>
            <a:pPr lvl="1"/>
            <a:r>
              <a:rPr lang="tr-TR" dirty="0"/>
              <a:t>Kısmen veya tamamen </a:t>
            </a:r>
            <a:r>
              <a:rPr lang="tr-TR" dirty="0" err="1"/>
              <a:t>absorbe</a:t>
            </a:r>
            <a:r>
              <a:rPr lang="tr-TR" dirty="0"/>
              <a:t> edilenler de dâhil olmak üzere, klinik müdahale ile insan vücuduna tamamen yerleştirilmesi veya bir </a:t>
            </a:r>
            <a:r>
              <a:rPr lang="tr-TR" dirty="0" err="1"/>
              <a:t>epitel</a:t>
            </a:r>
            <a:r>
              <a:rPr lang="tr-TR" dirty="0"/>
              <a:t> yüzeyin ya da oküler yüzeyin yerini alması amaçlanan ve uygulama sonrasında yerinde kalması hedeflenen cihazı, </a:t>
            </a:r>
          </a:p>
          <a:p>
            <a:pPr lvl="1"/>
            <a:r>
              <a:rPr lang="tr-TR" dirty="0"/>
              <a:t>Klinik müdahale ile insan vücuduna kısmen yerleştirilmesi ve uygulama sonrasında asgari </a:t>
            </a:r>
            <a:r>
              <a:rPr lang="tr-TR" b="1" dirty="0"/>
              <a:t>30 gün </a:t>
            </a:r>
            <a:r>
              <a:rPr lang="tr-TR" dirty="0"/>
              <a:t>boyunca yerinde kalması amaçlanan cihazı, </a:t>
            </a:r>
          </a:p>
          <a:p>
            <a:r>
              <a:rPr lang="tr-TR" b="1" dirty="0"/>
              <a:t>İnvaziv cihaz:</a:t>
            </a:r>
            <a:r>
              <a:rPr lang="tr-TR" b="1" dirty="0">
                <a:solidFill>
                  <a:srgbClr val="FF0000"/>
                </a:solidFill>
              </a:rPr>
              <a:t> </a:t>
            </a:r>
            <a:r>
              <a:rPr lang="tr-TR" dirty="0"/>
              <a:t>Tamamı veya bir kısmı vücut açıklığından veya vücut yüzeyinden geçerek vücut içine penetre olan cihazdır.</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171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3 Tanımlar</a:t>
            </a:r>
            <a:br>
              <a:rPr lang="tr-TR" dirty="0"/>
            </a:br>
            <a:r>
              <a:rPr lang="tr-TR" sz="3200" dirty="0"/>
              <a:t>Cihaz ilişkili tanımlar</a:t>
            </a:r>
            <a:endParaRPr lang="tr-TR" dirty="0"/>
          </a:p>
        </p:txBody>
      </p:sp>
      <p:sp>
        <p:nvSpPr>
          <p:cNvPr id="3" name="İçerik Yer Tutucusu 2"/>
          <p:cNvSpPr>
            <a:spLocks noGrp="1"/>
          </p:cNvSpPr>
          <p:nvPr>
            <p:ph idx="1"/>
          </p:nvPr>
        </p:nvSpPr>
        <p:spPr>
          <a:xfrm>
            <a:off x="4944275" y="454843"/>
            <a:ext cx="6281873" cy="5248622"/>
          </a:xfrm>
        </p:spPr>
        <p:txBody>
          <a:bodyPr>
            <a:normAutofit fontScale="85000" lnSpcReduction="10000"/>
          </a:bodyPr>
          <a:lstStyle/>
          <a:p>
            <a:r>
              <a:rPr lang="tr-TR" b="1" dirty="0"/>
              <a:t>Aktif cihaz;</a:t>
            </a:r>
            <a:endParaRPr lang="tr-TR" b="1" dirty="0">
              <a:solidFill>
                <a:srgbClr val="FF0000"/>
              </a:solidFill>
            </a:endParaRPr>
          </a:p>
          <a:p>
            <a:pPr lvl="1"/>
            <a:r>
              <a:rPr lang="tr-TR" dirty="0"/>
              <a:t>İşleyişi, insan vücudu veya yer çekimi tarafından üretilen enerji dışında başka bir </a:t>
            </a:r>
            <a:r>
              <a:rPr lang="tr-TR" b="1" dirty="0"/>
              <a:t>enerji kaynağına </a:t>
            </a:r>
            <a:r>
              <a:rPr lang="tr-TR" dirty="0"/>
              <a:t>dayalı olan ve bu enerjinin </a:t>
            </a:r>
            <a:r>
              <a:rPr lang="tr-TR" b="1" dirty="0"/>
              <a:t>yoğunluğunu değiştirmek </a:t>
            </a:r>
            <a:r>
              <a:rPr lang="tr-TR" dirty="0"/>
              <a:t>veya bu </a:t>
            </a:r>
            <a:r>
              <a:rPr lang="tr-TR" b="1" dirty="0"/>
              <a:t>enerjiyi dönüştürmek </a:t>
            </a:r>
            <a:r>
              <a:rPr lang="tr-TR" dirty="0"/>
              <a:t>suretiyle çalışan cihazı (Bir aktif cihaz ile hasta arasında, kayda değer bir değişiklik olmadan enerji, madde veya diğer öğelerin iletimini amaçlayan cihazlar aktif cihaz olarak kabul edilmez.), </a:t>
            </a:r>
          </a:p>
          <a:p>
            <a:pPr lvl="1"/>
            <a:r>
              <a:rPr lang="tr-TR" u="sng" dirty="0">
                <a:solidFill>
                  <a:srgbClr val="FF0000"/>
                </a:solidFill>
              </a:rPr>
              <a:t>Yazılımlar aktif cihaz kabul edilir.</a:t>
            </a:r>
          </a:p>
          <a:p>
            <a:r>
              <a:rPr lang="tr-TR" b="1" dirty="0"/>
              <a:t>Tıbbi cihaz aksesuarı: </a:t>
            </a:r>
            <a:r>
              <a:rPr lang="tr-TR" dirty="0"/>
              <a:t>Kendi başına bir tıbbi cihaz olmadığı halde, özellikle tıbbi cihaz/cihazların kullanım amacına/amaçlarına uygun olarak kullanılmasını mümkün kılmak ya da tıbbi cihaz/cihazların kullanım amacı/amaçları bakımından tıbbi işlevselliğine doğrudan ve spesifik olarak yardımcı olmak üzere imalatçısı tarafından bir ya da birden fazla belirli tıbbi cihazla birlikte kullanımı amaçlanan parçayı </a:t>
            </a:r>
          </a:p>
          <a:p>
            <a:r>
              <a:rPr lang="tr-TR" b="1" dirty="0"/>
              <a:t>Jenerik cihaz grubu:  </a:t>
            </a:r>
            <a:r>
              <a:rPr lang="tr-TR" dirty="0"/>
              <a:t>Spesifik karakteristiklerini yansıtmadan jenerik olarak sınıflandırılmalarını mümkün kılacak şekilde aynı veya benzer kullanım amaçlarına veya ortak teknolojiye sahip cihaz grubunu/kümesini </a:t>
            </a:r>
          </a:p>
        </p:txBody>
      </p:sp>
      <p:pic>
        <p:nvPicPr>
          <p:cNvPr id="4" name="Resim 3"/>
          <p:cNvPicPr>
            <a:picLocks noChangeAspect="1"/>
          </p:cNvPicPr>
          <p:nvPr/>
        </p:nvPicPr>
        <p:blipFill>
          <a:blip r:embed="rId3"/>
          <a:stretch>
            <a:fillRect/>
          </a:stretch>
        </p:blipFill>
        <p:spPr>
          <a:xfrm>
            <a:off x="7685570" y="5379388"/>
            <a:ext cx="3714750" cy="1228725"/>
          </a:xfrm>
          <a:prstGeom prst="rect">
            <a:avLst/>
          </a:prstGeom>
        </p:spPr>
      </p:pic>
      <p:pic>
        <p:nvPicPr>
          <p:cNvPr id="5" name="Picture 2" descr="UDEM Logo Vector (.CDR) Free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872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3 Tanımlar</a:t>
            </a:r>
            <a:br>
              <a:rPr lang="tr-TR" dirty="0"/>
            </a:br>
            <a:r>
              <a:rPr lang="tr-TR" sz="3200" dirty="0"/>
              <a:t>Cihaz ilişkili tanımlar</a:t>
            </a:r>
            <a:endParaRPr lang="tr-TR" dirty="0"/>
          </a:p>
        </p:txBody>
      </p:sp>
      <p:sp>
        <p:nvSpPr>
          <p:cNvPr id="3" name="İçerik Yer Tutucusu 2"/>
          <p:cNvSpPr>
            <a:spLocks noGrp="1"/>
          </p:cNvSpPr>
          <p:nvPr>
            <p:ph idx="1"/>
          </p:nvPr>
        </p:nvSpPr>
        <p:spPr>
          <a:xfrm>
            <a:off x="5118447" y="803185"/>
            <a:ext cx="6281873" cy="5626643"/>
          </a:xfrm>
        </p:spPr>
        <p:txBody>
          <a:bodyPr>
            <a:normAutofit fontScale="77500" lnSpcReduction="20000"/>
          </a:bodyPr>
          <a:lstStyle/>
          <a:p>
            <a:r>
              <a:rPr lang="tr-TR" b="1" dirty="0"/>
              <a:t>Sistem:</a:t>
            </a:r>
            <a:r>
              <a:rPr lang="tr-TR" dirty="0"/>
              <a:t> </a:t>
            </a:r>
            <a:r>
              <a:rPr lang="tr-TR" b="1" dirty="0"/>
              <a:t> </a:t>
            </a:r>
            <a:r>
              <a:rPr lang="tr-TR" dirty="0"/>
              <a:t>Birlikte paketlenmiş olsun veya olmasın, spesifik bir tıbbi amacı gerçekleştirmek üzere birbirine bağlanması veya birleştirilmesi amaçlanan ürünlerin kombinasyonunu</a:t>
            </a:r>
          </a:p>
          <a:p>
            <a:r>
              <a:rPr lang="tr-TR" b="1" dirty="0"/>
              <a:t>Birlikte çalışabilirlik:  </a:t>
            </a:r>
            <a:r>
              <a:rPr lang="tr-TR" dirty="0"/>
              <a:t>Yazılım dâhil olmak üzere, aynı imalatçıya veya farklı imalatçılara ait, iki ya da daha fazla cihazın; </a:t>
            </a:r>
          </a:p>
          <a:p>
            <a:pPr lvl="1"/>
            <a:r>
              <a:rPr lang="tr-TR" dirty="0"/>
              <a:t>Bilgi alışverişinde bulunma ve verilerin içeriğinde değişiklik yapmadan belirli bir fonksiyonun doğru uygulanması için değiş tokuş edilmiş bilgileri kullanma ve/veya </a:t>
            </a:r>
          </a:p>
          <a:p>
            <a:pPr lvl="1"/>
            <a:r>
              <a:rPr lang="tr-TR" dirty="0"/>
              <a:t>Birbirleriyle haberleşme ve/veya </a:t>
            </a:r>
          </a:p>
          <a:p>
            <a:pPr lvl="1"/>
            <a:r>
              <a:rPr lang="tr-TR" dirty="0"/>
              <a:t>Amaçlandığı şekilde birlikte çalışma, </a:t>
            </a:r>
          </a:p>
          <a:p>
            <a:pPr marL="0" indent="0">
              <a:buNone/>
            </a:pPr>
            <a:r>
              <a:rPr lang="tr-TR" dirty="0"/>
              <a:t>       kabiliyetini, </a:t>
            </a:r>
          </a:p>
          <a:p>
            <a:r>
              <a:rPr lang="tr-TR" b="1" dirty="0"/>
              <a:t>Uyumluluk:  </a:t>
            </a:r>
            <a:r>
              <a:rPr lang="tr-TR" dirty="0"/>
              <a:t>Yazılım dâhil olmak üzere bir cihazın, kullanım amacına uygun olarak başka bir veya birden fazla cihaz ile birlikte kullanıldığında; </a:t>
            </a:r>
          </a:p>
          <a:p>
            <a:pPr lvl="1"/>
            <a:r>
              <a:rPr lang="tr-TR" dirty="0"/>
              <a:t>1) Amaçlandığı şekilde performans gösterme kabiliyetini kaybetmeden veya bundan ödün vermeden performansını yerine getirme ve/veya </a:t>
            </a:r>
          </a:p>
          <a:p>
            <a:pPr lvl="1"/>
            <a:r>
              <a:rPr lang="tr-TR" dirty="0"/>
              <a:t>2) Kombine cihazların herhangi bir parçasının </a:t>
            </a:r>
            <a:r>
              <a:rPr lang="tr-TR" dirty="0" err="1"/>
              <a:t>modifiye</a:t>
            </a:r>
            <a:r>
              <a:rPr lang="tr-TR" dirty="0"/>
              <a:t> edilmesi veya uyarlanması ihtiyacı olmadan entegre olma ve/veya çalışma ve/veya </a:t>
            </a:r>
          </a:p>
          <a:p>
            <a:pPr lvl="1"/>
            <a:r>
              <a:rPr lang="tr-TR" dirty="0"/>
              <a:t>3) Çatışma/etkileşim ya da </a:t>
            </a:r>
            <a:r>
              <a:rPr lang="tr-TR" dirty="0" err="1"/>
              <a:t>advers</a:t>
            </a:r>
            <a:r>
              <a:rPr lang="tr-TR" dirty="0"/>
              <a:t> reaksiyon olmadan birlikte kullanılma, </a:t>
            </a:r>
          </a:p>
          <a:p>
            <a:pPr marL="0" indent="0">
              <a:buNone/>
            </a:pPr>
            <a:r>
              <a:rPr lang="tr-TR" dirty="0"/>
              <a:t>        kabiliyetini,</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5" name="6-Noktalı Yıldız 4"/>
          <p:cNvSpPr/>
          <p:nvPr/>
        </p:nvSpPr>
        <p:spPr>
          <a:xfrm>
            <a:off x="3982720" y="345440"/>
            <a:ext cx="1135727" cy="1158240"/>
          </a:xfrm>
          <a:prstGeom prst="star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dirty="0"/>
              <a:t>Md 22</a:t>
            </a:r>
          </a:p>
        </p:txBody>
      </p:sp>
    </p:spTree>
    <p:extLst>
      <p:ext uri="{BB962C8B-B14F-4D97-AF65-F5344CB8AC3E}">
        <p14:creationId xmlns:p14="http://schemas.microsoft.com/office/powerpoint/2010/main" val="106818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3 Tanımlar</a:t>
            </a:r>
            <a:br>
              <a:rPr lang="tr-TR" dirty="0"/>
            </a:br>
            <a:r>
              <a:rPr lang="tr-TR" sz="3200" dirty="0"/>
              <a:t>Cihaz ilişkili tanımlar</a:t>
            </a:r>
            <a:endParaRPr lang="tr-TR" dirty="0"/>
          </a:p>
        </p:txBody>
      </p:sp>
      <p:sp>
        <p:nvSpPr>
          <p:cNvPr id="3" name="İçerik Yer Tutucusu 2"/>
          <p:cNvSpPr>
            <a:spLocks noGrp="1"/>
          </p:cNvSpPr>
          <p:nvPr>
            <p:ph idx="1"/>
          </p:nvPr>
        </p:nvSpPr>
        <p:spPr>
          <a:xfrm>
            <a:off x="4906042" y="1830515"/>
            <a:ext cx="6493250" cy="2975852"/>
          </a:xfrm>
        </p:spPr>
        <p:txBody>
          <a:bodyPr>
            <a:normAutofit fontScale="85000" lnSpcReduction="20000"/>
          </a:bodyPr>
          <a:lstStyle/>
          <a:p>
            <a:r>
              <a:rPr lang="tr-TR" b="1" dirty="0"/>
              <a:t>Ismarlama imal edilen cihaz (Kişiye özel imal edilen cihaz):  </a:t>
            </a:r>
          </a:p>
          <a:p>
            <a:pPr lvl="1"/>
            <a:r>
              <a:rPr lang="tr-TR" dirty="0"/>
              <a:t>Herhangi bir profesyonel kullanıcının spesifik gereksinimlerini karşılamak için uyarlanması gereken seri üretilmiş cihazlar ile herhangi bir yetkili kişinin yazılı reçetesine uygun olarak endüstriyel imalat işlemleriyle seri üretilmiş cihazlar </a:t>
            </a:r>
            <a:r>
              <a:rPr lang="tr-TR" dirty="0">
                <a:solidFill>
                  <a:schemeClr val="accent1">
                    <a:lumMod val="75000"/>
                  </a:schemeClr>
                </a:solidFill>
              </a:rPr>
              <a:t>hariç </a:t>
            </a:r>
            <a:r>
              <a:rPr lang="tr-TR" dirty="0"/>
              <a:t>olmak üzere, </a:t>
            </a:r>
          </a:p>
          <a:p>
            <a:pPr lvl="1"/>
            <a:r>
              <a:rPr lang="tr-TR" dirty="0"/>
              <a:t>mesleki nitelikleri mucibince 11/4/1928 tarihli ve 1219 sayılı Tababet ve </a:t>
            </a:r>
            <a:r>
              <a:rPr lang="tr-TR" dirty="0" err="1"/>
              <a:t>Şuabatı</a:t>
            </a:r>
            <a:r>
              <a:rPr lang="tr-TR" dirty="0"/>
              <a:t> </a:t>
            </a:r>
            <a:r>
              <a:rPr lang="tr-TR" dirty="0" err="1"/>
              <a:t>San’atlarının</a:t>
            </a:r>
            <a:r>
              <a:rPr lang="tr-TR" dirty="0"/>
              <a:t> Tarzı İcrasına Dair Kanun kapsamında yetkilendirilmiş bir kişi tarafından düzenlenen, </a:t>
            </a:r>
          </a:p>
          <a:p>
            <a:pPr lvl="1"/>
            <a:r>
              <a:rPr lang="tr-TR" dirty="0"/>
              <a:t>bu kişinin sorumluluğu altında, spesifik tasarım karakteristiklerini belirten yazılı bir reçete uyarınca özel olarak imal edilen ve </a:t>
            </a:r>
          </a:p>
          <a:p>
            <a:pPr lvl="1"/>
            <a:r>
              <a:rPr lang="tr-TR" dirty="0"/>
              <a:t>yalnızca belirli bir hastanın bireysel durumunu ve ihtiyaçlarını karşılamayı amaçlayan cihazı </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5" name="6-Noktalı Yıldız 4"/>
          <p:cNvSpPr/>
          <p:nvPr/>
        </p:nvSpPr>
        <p:spPr>
          <a:xfrm>
            <a:off x="3982720" y="345440"/>
            <a:ext cx="1135727" cy="1117600"/>
          </a:xfrm>
          <a:prstGeom prst="star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a:t>Ek XIII</a:t>
            </a:r>
          </a:p>
        </p:txBody>
      </p:sp>
      <p:pic>
        <p:nvPicPr>
          <p:cNvPr id="6" name="Resim 5"/>
          <p:cNvPicPr>
            <a:picLocks noChangeAspect="1"/>
          </p:cNvPicPr>
          <p:nvPr/>
        </p:nvPicPr>
        <p:blipFill>
          <a:blip r:embed="rId4"/>
          <a:stretch>
            <a:fillRect/>
          </a:stretch>
        </p:blipFill>
        <p:spPr>
          <a:xfrm>
            <a:off x="5006282" y="5173842"/>
            <a:ext cx="4076700" cy="1123950"/>
          </a:xfrm>
          <a:prstGeom prst="rect">
            <a:avLst/>
          </a:prstGeom>
        </p:spPr>
      </p:pic>
      <p:pic>
        <p:nvPicPr>
          <p:cNvPr id="7" name="Resim 6"/>
          <p:cNvPicPr>
            <a:picLocks noChangeAspect="1"/>
          </p:cNvPicPr>
          <p:nvPr/>
        </p:nvPicPr>
        <p:blipFill>
          <a:blip r:embed="rId5"/>
          <a:stretch>
            <a:fillRect/>
          </a:stretch>
        </p:blipFill>
        <p:spPr>
          <a:xfrm>
            <a:off x="9511782" y="4991762"/>
            <a:ext cx="2619375" cy="1743075"/>
          </a:xfrm>
          <a:prstGeom prst="rect">
            <a:avLst/>
          </a:prstGeom>
        </p:spPr>
      </p:pic>
      <p:sp>
        <p:nvSpPr>
          <p:cNvPr id="8" name="6-Noktalı Yıldız 7"/>
          <p:cNvSpPr/>
          <p:nvPr/>
        </p:nvSpPr>
        <p:spPr>
          <a:xfrm>
            <a:off x="10824882" y="2877671"/>
            <a:ext cx="1306275" cy="1264023"/>
          </a:xfrm>
          <a:prstGeom prst="star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900" dirty="0"/>
              <a:t>Tıp</a:t>
            </a:r>
            <a:r>
              <a:rPr lang="tr-TR" sz="1400" dirty="0"/>
              <a:t> </a:t>
            </a:r>
            <a:r>
              <a:rPr lang="tr-TR" sz="900" dirty="0"/>
              <a:t>Doktoru</a:t>
            </a:r>
          </a:p>
          <a:p>
            <a:pPr algn="ctr"/>
            <a:r>
              <a:rPr lang="tr-TR" sz="900" dirty="0"/>
              <a:t>Diş hekimi</a:t>
            </a:r>
          </a:p>
          <a:p>
            <a:pPr algn="ctr"/>
            <a:r>
              <a:rPr lang="tr-TR" sz="900" dirty="0" err="1"/>
              <a:t>Fiyoterapist</a:t>
            </a:r>
            <a:endParaRPr lang="tr-TR" sz="900" dirty="0"/>
          </a:p>
          <a:p>
            <a:pPr algn="ctr"/>
            <a:r>
              <a:rPr lang="tr-TR" sz="900" dirty="0"/>
              <a:t>Vb.</a:t>
            </a:r>
          </a:p>
        </p:txBody>
      </p:sp>
      <p:sp>
        <p:nvSpPr>
          <p:cNvPr id="12" name="Dalga 11">
            <a:extLst>
              <a:ext uri="{FF2B5EF4-FFF2-40B4-BE49-F238E27FC236}">
                <a16:creationId xmlns:a16="http://schemas.microsoft.com/office/drawing/2014/main" id="{6C48A212-E344-BE34-AAF5-3A2D11BB28D2}"/>
              </a:ext>
            </a:extLst>
          </p:cNvPr>
          <p:cNvSpPr/>
          <p:nvPr/>
        </p:nvSpPr>
        <p:spPr>
          <a:xfrm>
            <a:off x="1165821" y="276332"/>
            <a:ext cx="1378498" cy="1063448"/>
          </a:xfrm>
          <a:prstGeom prst="wav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dirty="0"/>
              <a:t>MDCG 2021-3</a:t>
            </a:r>
          </a:p>
        </p:txBody>
      </p:sp>
    </p:spTree>
    <p:extLst>
      <p:ext uri="{BB962C8B-B14F-4D97-AF65-F5344CB8AC3E}">
        <p14:creationId xmlns:p14="http://schemas.microsoft.com/office/powerpoint/2010/main" val="137900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3 Tanımlar</a:t>
            </a:r>
            <a:br>
              <a:rPr lang="tr-TR" dirty="0"/>
            </a:br>
            <a:r>
              <a:rPr lang="tr-TR" sz="3200" dirty="0"/>
              <a:t>Cihaz ilişkili tanımlar</a:t>
            </a:r>
            <a:endParaRPr lang="tr-TR" dirty="0"/>
          </a:p>
        </p:txBody>
      </p:sp>
      <p:sp>
        <p:nvSpPr>
          <p:cNvPr id="3" name="İçerik Yer Tutucusu 2"/>
          <p:cNvSpPr>
            <a:spLocks noGrp="1"/>
          </p:cNvSpPr>
          <p:nvPr>
            <p:ph idx="1"/>
          </p:nvPr>
        </p:nvSpPr>
        <p:spPr>
          <a:xfrm>
            <a:off x="4557767" y="1777800"/>
            <a:ext cx="6493250" cy="2975852"/>
          </a:xfrm>
        </p:spPr>
        <p:txBody>
          <a:bodyPr>
            <a:normAutofit fontScale="85000" lnSpcReduction="10000"/>
          </a:bodyPr>
          <a:lstStyle/>
          <a:p>
            <a:r>
              <a:rPr lang="tr-TR" b="1" dirty="0"/>
              <a:t>Ismarlama imal edilen cihaz (Kişiye özel imal edilen cihaz) </a:t>
            </a:r>
          </a:p>
          <a:p>
            <a:pPr lvl="1"/>
            <a:r>
              <a:rPr lang="tr-TR" u="sng" dirty="0">
                <a:solidFill>
                  <a:srgbClr val="FF0000"/>
                </a:solidFill>
              </a:rPr>
              <a:t>Ismarlama cihazlarda imalatçı, beyan hazırlar. Bu beyanda I. Ekte belirtilen genel güvenlik ve performans gerekliliklerine uyduğunu ve hangi genel güvenlilik ve performans gerekliliklerinin tam olarak karşılanmadığını belirtir. </a:t>
            </a:r>
          </a:p>
          <a:p>
            <a:pPr lvl="1"/>
            <a:r>
              <a:rPr lang="tr-TR" u="sng" dirty="0">
                <a:solidFill>
                  <a:srgbClr val="FF0000"/>
                </a:solidFill>
              </a:rPr>
              <a:t>Bu beyan cihaz piyasaya arz edildikten sonra en az 10 yıl muhafaza </a:t>
            </a:r>
            <a:r>
              <a:rPr lang="tr-TR" u="sng" dirty="0" err="1">
                <a:solidFill>
                  <a:srgbClr val="FF0000"/>
                </a:solidFill>
              </a:rPr>
              <a:t>edilir.İmplante</a:t>
            </a:r>
            <a:r>
              <a:rPr lang="tr-TR" u="sng" dirty="0">
                <a:solidFill>
                  <a:srgbClr val="FF0000"/>
                </a:solidFill>
              </a:rPr>
              <a:t> edilebilir cihaz ise bu süre, en az 15 yıl olur. </a:t>
            </a:r>
          </a:p>
          <a:p>
            <a:pPr lvl="1"/>
            <a:r>
              <a:rPr lang="tr-TR" u="sng" dirty="0">
                <a:solidFill>
                  <a:srgbClr val="FF0000"/>
                </a:solidFill>
              </a:rPr>
              <a:t>XIV. Ekin B kısmındaki </a:t>
            </a:r>
            <a:r>
              <a:rPr lang="tr-TR" u="sng" dirty="0" err="1">
                <a:solidFill>
                  <a:srgbClr val="FF0000"/>
                </a:solidFill>
              </a:rPr>
              <a:t>atıfa</a:t>
            </a:r>
            <a:r>
              <a:rPr lang="tr-TR" u="sng" dirty="0">
                <a:solidFill>
                  <a:srgbClr val="FF0000"/>
                </a:solidFill>
              </a:rPr>
              <a:t> göre PMCF verilerini dokümante eder.</a:t>
            </a:r>
          </a:p>
          <a:p>
            <a:pPr lvl="1"/>
            <a:r>
              <a:rPr lang="tr-TR" u="sng" dirty="0">
                <a:solidFill>
                  <a:srgbClr val="FF0000"/>
                </a:solidFill>
              </a:rPr>
              <a:t>MDR uyumluluğunu sağlamak imalatçının sorumluluğundadır.</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5" name="6-Noktalı Yıldız 4"/>
          <p:cNvSpPr/>
          <p:nvPr/>
        </p:nvSpPr>
        <p:spPr>
          <a:xfrm>
            <a:off x="3982720" y="345440"/>
            <a:ext cx="1135727" cy="1117600"/>
          </a:xfrm>
          <a:prstGeom prst="star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a:t>Ek XIII</a:t>
            </a:r>
          </a:p>
        </p:txBody>
      </p:sp>
      <p:pic>
        <p:nvPicPr>
          <p:cNvPr id="10" name="Resim 9">
            <a:extLst>
              <a:ext uri="{FF2B5EF4-FFF2-40B4-BE49-F238E27FC236}">
                <a16:creationId xmlns:a16="http://schemas.microsoft.com/office/drawing/2014/main" id="{17587E83-77DF-57F5-9F13-E6ACB4346F60}"/>
              </a:ext>
            </a:extLst>
          </p:cNvPr>
          <p:cNvPicPr>
            <a:picLocks noChangeAspect="1"/>
          </p:cNvPicPr>
          <p:nvPr/>
        </p:nvPicPr>
        <p:blipFill>
          <a:blip r:embed="rId4"/>
          <a:stretch>
            <a:fillRect/>
          </a:stretch>
        </p:blipFill>
        <p:spPr>
          <a:xfrm>
            <a:off x="8813068" y="120157"/>
            <a:ext cx="2210534" cy="1651915"/>
          </a:xfrm>
          <a:prstGeom prst="rect">
            <a:avLst/>
          </a:prstGeom>
        </p:spPr>
      </p:pic>
      <p:pic>
        <p:nvPicPr>
          <p:cNvPr id="12" name="Resim 11">
            <a:extLst>
              <a:ext uri="{FF2B5EF4-FFF2-40B4-BE49-F238E27FC236}">
                <a16:creationId xmlns:a16="http://schemas.microsoft.com/office/drawing/2014/main" id="{FBF65794-8233-956D-5BC1-532B3822E0C4}"/>
              </a:ext>
            </a:extLst>
          </p:cNvPr>
          <p:cNvPicPr>
            <a:picLocks noChangeAspect="1"/>
          </p:cNvPicPr>
          <p:nvPr/>
        </p:nvPicPr>
        <p:blipFill rotWithShape="1">
          <a:blip r:embed="rId5"/>
          <a:srcRect r="29023"/>
          <a:stretch/>
        </p:blipFill>
        <p:spPr>
          <a:xfrm>
            <a:off x="6251694" y="4656667"/>
            <a:ext cx="5940306" cy="2201333"/>
          </a:xfrm>
          <a:prstGeom prst="rect">
            <a:avLst/>
          </a:prstGeom>
        </p:spPr>
      </p:pic>
    </p:spTree>
    <p:extLst>
      <p:ext uri="{BB962C8B-B14F-4D97-AF65-F5344CB8AC3E}">
        <p14:creationId xmlns:p14="http://schemas.microsoft.com/office/powerpoint/2010/main" val="61112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3 Tanımlar</a:t>
            </a:r>
            <a:br>
              <a:rPr lang="tr-TR" dirty="0"/>
            </a:br>
            <a:r>
              <a:rPr lang="tr-TR" sz="3200" dirty="0"/>
              <a:t>Cihaz ilişkili tanımlar</a:t>
            </a:r>
            <a:endParaRPr lang="tr-TR" dirty="0"/>
          </a:p>
        </p:txBody>
      </p:sp>
      <p:sp>
        <p:nvSpPr>
          <p:cNvPr id="3" name="İçerik Yer Tutucusu 2"/>
          <p:cNvSpPr>
            <a:spLocks noGrp="1"/>
          </p:cNvSpPr>
          <p:nvPr>
            <p:ph idx="1"/>
          </p:nvPr>
        </p:nvSpPr>
        <p:spPr>
          <a:xfrm>
            <a:off x="4557767" y="1777800"/>
            <a:ext cx="6493250" cy="2975852"/>
          </a:xfrm>
        </p:spPr>
        <p:txBody>
          <a:bodyPr>
            <a:normAutofit/>
          </a:bodyPr>
          <a:lstStyle/>
          <a:p>
            <a:pPr marL="0" indent="0">
              <a:buNone/>
            </a:pPr>
            <a:r>
              <a:rPr lang="tr-TR" b="1" dirty="0"/>
              <a:t>Ismarlama imal edilen cihaz (Kişiye özel imal edilen cihaz)</a:t>
            </a:r>
          </a:p>
          <a:p>
            <a:r>
              <a:rPr lang="tr-TR" u="sng" dirty="0">
                <a:solidFill>
                  <a:srgbClr val="FF0000"/>
                </a:solidFill>
              </a:rPr>
              <a:t>Endüstriyel imalat süreçleri vasıtasıyla seri üretilen cihazlar</a:t>
            </a:r>
          </a:p>
          <a:p>
            <a:r>
              <a:rPr lang="tr-TR" u="sng" dirty="0">
                <a:solidFill>
                  <a:srgbClr val="FF0000"/>
                </a:solidFill>
              </a:rPr>
              <a:t>3 boyutlu yazıcı ile yazdırılmış cihaz (hastaya özel tasarım özelliklerini içeren bir reçete içermiyorsa)</a:t>
            </a:r>
          </a:p>
          <a:p>
            <a:pPr marL="0" indent="0">
              <a:buNone/>
            </a:pPr>
            <a:r>
              <a:rPr lang="tr-TR" u="sng" dirty="0">
                <a:solidFill>
                  <a:srgbClr val="FF0000"/>
                </a:solidFill>
              </a:rPr>
              <a:t>ısmarlama cihaz değildir.</a:t>
            </a:r>
          </a:p>
          <a:p>
            <a:pPr marL="0" indent="0">
              <a:buNone/>
            </a:pPr>
            <a:endParaRPr lang="tr-TR" u="sng" dirty="0">
              <a:solidFill>
                <a:srgbClr val="FF0000"/>
              </a:solidFill>
            </a:endParaRP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a:extLst>
              <a:ext uri="{FF2B5EF4-FFF2-40B4-BE49-F238E27FC236}">
                <a16:creationId xmlns:a16="http://schemas.microsoft.com/office/drawing/2014/main" id="{17587E83-77DF-57F5-9F13-E6ACB4346F60}"/>
              </a:ext>
            </a:extLst>
          </p:cNvPr>
          <p:cNvPicPr>
            <a:picLocks noChangeAspect="1"/>
          </p:cNvPicPr>
          <p:nvPr/>
        </p:nvPicPr>
        <p:blipFill>
          <a:blip r:embed="rId4"/>
          <a:stretch>
            <a:fillRect/>
          </a:stretch>
        </p:blipFill>
        <p:spPr>
          <a:xfrm>
            <a:off x="8813068" y="120157"/>
            <a:ext cx="2210534" cy="1651915"/>
          </a:xfrm>
          <a:prstGeom prst="rect">
            <a:avLst/>
          </a:prstGeom>
        </p:spPr>
      </p:pic>
      <p:pic>
        <p:nvPicPr>
          <p:cNvPr id="12" name="Resim 11">
            <a:extLst>
              <a:ext uri="{FF2B5EF4-FFF2-40B4-BE49-F238E27FC236}">
                <a16:creationId xmlns:a16="http://schemas.microsoft.com/office/drawing/2014/main" id="{FBF65794-8233-956D-5BC1-532B3822E0C4}"/>
              </a:ext>
            </a:extLst>
          </p:cNvPr>
          <p:cNvPicPr>
            <a:picLocks noChangeAspect="1"/>
          </p:cNvPicPr>
          <p:nvPr/>
        </p:nvPicPr>
        <p:blipFill rotWithShape="1">
          <a:blip r:embed="rId5"/>
          <a:srcRect r="29023"/>
          <a:stretch/>
        </p:blipFill>
        <p:spPr>
          <a:xfrm>
            <a:off x="6251694" y="4656667"/>
            <a:ext cx="5940306" cy="2201333"/>
          </a:xfrm>
          <a:prstGeom prst="rect">
            <a:avLst/>
          </a:prstGeom>
        </p:spPr>
      </p:pic>
      <p:sp>
        <p:nvSpPr>
          <p:cNvPr id="14" name="Dalga 13">
            <a:extLst>
              <a:ext uri="{FF2B5EF4-FFF2-40B4-BE49-F238E27FC236}">
                <a16:creationId xmlns:a16="http://schemas.microsoft.com/office/drawing/2014/main" id="{48EA9B01-F27E-5FDF-1BA5-0CB0E0B1E11F}"/>
              </a:ext>
            </a:extLst>
          </p:cNvPr>
          <p:cNvSpPr/>
          <p:nvPr/>
        </p:nvSpPr>
        <p:spPr>
          <a:xfrm>
            <a:off x="1165821" y="276332"/>
            <a:ext cx="5268846" cy="1063448"/>
          </a:xfrm>
          <a:prstGeom prst="wav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dirty="0"/>
              <a:t>MDCG 2021-3:  Ismarlama imal edilen tıbbi cihazlarla ilgili sorular ve cevaplar</a:t>
            </a:r>
          </a:p>
        </p:txBody>
      </p:sp>
    </p:spTree>
    <p:extLst>
      <p:ext uri="{BB962C8B-B14F-4D97-AF65-F5344CB8AC3E}">
        <p14:creationId xmlns:p14="http://schemas.microsoft.com/office/powerpoint/2010/main" val="4230984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3 Tanımlar</a:t>
            </a:r>
            <a:br>
              <a:rPr lang="tr-TR" dirty="0"/>
            </a:br>
            <a:r>
              <a:rPr lang="tr-TR" sz="3200" dirty="0"/>
              <a:t>Cihaz ilişkili tanımlar</a:t>
            </a:r>
            <a:endParaRPr lang="tr-TR" dirty="0"/>
          </a:p>
        </p:txBody>
      </p:sp>
      <p:sp>
        <p:nvSpPr>
          <p:cNvPr id="3" name="İçerik Yer Tutucusu 2"/>
          <p:cNvSpPr>
            <a:spLocks noGrp="1"/>
          </p:cNvSpPr>
          <p:nvPr>
            <p:ph idx="1"/>
          </p:nvPr>
        </p:nvSpPr>
        <p:spPr>
          <a:xfrm>
            <a:off x="5118447" y="803186"/>
            <a:ext cx="6281873" cy="5900172"/>
          </a:xfrm>
        </p:spPr>
        <p:txBody>
          <a:bodyPr>
            <a:normAutofit fontScale="85000" lnSpcReduction="10000"/>
          </a:bodyPr>
          <a:lstStyle/>
          <a:p>
            <a:r>
              <a:rPr lang="tr-TR" b="1" dirty="0"/>
              <a:t>Tamamen yenileştirme:</a:t>
            </a:r>
            <a:r>
              <a:rPr lang="tr-TR" b="1" dirty="0">
                <a:solidFill>
                  <a:srgbClr val="FF0000"/>
                </a:solidFill>
              </a:rPr>
              <a:t> </a:t>
            </a:r>
            <a:r>
              <a:rPr lang="tr-TR" dirty="0"/>
              <a:t>İmalatçı tanımının amaçları doğrultusunda, yenileştirilen cihaza yeni bir kullanım ömrü belirlemek suretiyle, hâlihazırda piyasaya arz edilmiş veya hizmete sunulmuş bir cihazın, bu Yönetmeliğe uygunluğunu sağlamak için tamamen yeniden yapılmasını veya kullanılmış cihazlardan yeni bir cihaz yapılmasını, </a:t>
            </a:r>
          </a:p>
          <a:p>
            <a:endParaRPr lang="tr-TR" b="1" dirty="0"/>
          </a:p>
          <a:p>
            <a:endParaRPr lang="tr-TR" b="1" dirty="0"/>
          </a:p>
          <a:p>
            <a:endParaRPr lang="tr-TR" b="1" dirty="0"/>
          </a:p>
          <a:p>
            <a:endParaRPr lang="tr-TR" b="1" dirty="0"/>
          </a:p>
          <a:p>
            <a:r>
              <a:rPr lang="tr-TR" b="1" dirty="0"/>
              <a:t>Yeniden işleme:</a:t>
            </a:r>
            <a:r>
              <a:rPr lang="tr-TR" b="1" dirty="0">
                <a:solidFill>
                  <a:srgbClr val="FF0000"/>
                </a:solidFill>
              </a:rPr>
              <a:t> </a:t>
            </a:r>
            <a:r>
              <a:rPr lang="tr-TR" dirty="0"/>
              <a:t>Güvenli bir şekilde yeniden kullanımını sağlamak üzere kullanılmış bir cihaz üzerinde yürütülen, kullanılmış cihazın teknik ve işlevsel güvenliliğinin test edilmesi ve yeniden sağlanması ile birlikte temizlik, dezenfeksiyon, sterilizasyon ve ilgili prosedürleri içeren işlemi </a:t>
            </a:r>
          </a:p>
          <a:p>
            <a:r>
              <a:rPr lang="tr-TR" b="1" dirty="0"/>
              <a:t>Sahtecilik yapılmış cihaz:</a:t>
            </a:r>
            <a:r>
              <a:rPr lang="tr-TR" b="1" dirty="0">
                <a:solidFill>
                  <a:srgbClr val="FF0000"/>
                </a:solidFill>
              </a:rPr>
              <a:t> </a:t>
            </a:r>
            <a:r>
              <a:rPr lang="tr-TR" dirty="0"/>
              <a:t>Fikri mülkiyet hakkı ihlalleri ve kasıtlı olmayan uygunsuzluklar hariç olmak üzere, kimliği ve/veya </a:t>
            </a:r>
            <a:r>
              <a:rPr lang="tr-TR" dirty="0" err="1"/>
              <a:t>menşesi</a:t>
            </a:r>
            <a:r>
              <a:rPr lang="tr-TR" dirty="0"/>
              <a:t> ve/veya CE işareti sertifikaları veya CE işaretleme prosedürleriyle ilgili dokümanlarında sahtecilik yapılmış cihazı </a:t>
            </a:r>
          </a:p>
        </p:txBody>
      </p:sp>
      <p:pic>
        <p:nvPicPr>
          <p:cNvPr id="5"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a:stretch>
            <a:fillRect/>
          </a:stretch>
        </p:blipFill>
        <p:spPr>
          <a:xfrm>
            <a:off x="5889646" y="2535238"/>
            <a:ext cx="4927734" cy="1438366"/>
          </a:xfrm>
          <a:prstGeom prst="rect">
            <a:avLst/>
          </a:prstGeom>
        </p:spPr>
      </p:pic>
      <p:sp>
        <p:nvSpPr>
          <p:cNvPr id="7" name="6-Noktalı Yıldız 6"/>
          <p:cNvSpPr/>
          <p:nvPr/>
        </p:nvSpPr>
        <p:spPr>
          <a:xfrm>
            <a:off x="4760259" y="3065929"/>
            <a:ext cx="1129387" cy="1008530"/>
          </a:xfrm>
          <a:prstGeom prst="star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a:t>Md 17</a:t>
            </a:r>
          </a:p>
        </p:txBody>
      </p:sp>
    </p:spTree>
    <p:extLst>
      <p:ext uri="{BB962C8B-B14F-4D97-AF65-F5344CB8AC3E}">
        <p14:creationId xmlns:p14="http://schemas.microsoft.com/office/powerpoint/2010/main" val="281443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Kısım 1</a:t>
            </a:r>
          </a:p>
        </p:txBody>
      </p:sp>
      <p:sp>
        <p:nvSpPr>
          <p:cNvPr id="3" name="İçerik Yer Tutucusu 2"/>
          <p:cNvSpPr>
            <a:spLocks noGrp="1"/>
          </p:cNvSpPr>
          <p:nvPr>
            <p:ph idx="1"/>
          </p:nvPr>
        </p:nvSpPr>
        <p:spPr/>
        <p:txBody>
          <a:bodyPr/>
          <a:lstStyle/>
          <a:p>
            <a:r>
              <a:rPr lang="tr-TR" dirty="0"/>
              <a:t>Bölüm 1</a:t>
            </a:r>
          </a:p>
          <a:p>
            <a:pPr lvl="1"/>
            <a:r>
              <a:rPr lang="tr-TR" dirty="0"/>
              <a:t>Madde 1 – Amaç ve Kapsam</a:t>
            </a:r>
          </a:p>
          <a:p>
            <a:pPr lvl="1"/>
            <a:r>
              <a:rPr lang="tr-TR" dirty="0"/>
              <a:t>Madde 2 – Dayanak</a:t>
            </a:r>
          </a:p>
          <a:p>
            <a:pPr lvl="1"/>
            <a:r>
              <a:rPr lang="tr-TR" dirty="0"/>
              <a:t>Madde 3 – Tanımlar</a:t>
            </a:r>
          </a:p>
          <a:p>
            <a:r>
              <a:rPr lang="tr-TR" dirty="0"/>
              <a:t>Bölüm 2</a:t>
            </a:r>
          </a:p>
          <a:p>
            <a:pPr lvl="1"/>
            <a:r>
              <a:rPr lang="tr-TR" dirty="0"/>
              <a:t>Madde 4 – Ürünlerin Mevzuat durumu</a:t>
            </a:r>
          </a:p>
        </p:txBody>
      </p:sp>
      <p:pic>
        <p:nvPicPr>
          <p:cNvPr id="7"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501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3 Tanımlar</a:t>
            </a:r>
            <a:br>
              <a:rPr lang="tr-TR" dirty="0"/>
            </a:br>
            <a:r>
              <a:rPr lang="tr-TR" sz="3200" dirty="0"/>
              <a:t>Cihaz ilişkili tanımlar</a:t>
            </a:r>
            <a:endParaRPr lang="tr-TR" dirty="0"/>
          </a:p>
        </p:txBody>
      </p:sp>
      <p:sp>
        <p:nvSpPr>
          <p:cNvPr id="3" name="İçerik Yer Tutucusu 2"/>
          <p:cNvSpPr>
            <a:spLocks noGrp="1"/>
          </p:cNvSpPr>
          <p:nvPr>
            <p:ph idx="1"/>
          </p:nvPr>
        </p:nvSpPr>
        <p:spPr>
          <a:xfrm>
            <a:off x="5118447" y="803186"/>
            <a:ext cx="6281873" cy="5218791"/>
          </a:xfrm>
        </p:spPr>
        <p:txBody>
          <a:bodyPr>
            <a:normAutofit/>
          </a:bodyPr>
          <a:lstStyle/>
          <a:p>
            <a:pPr marL="0" indent="0">
              <a:buNone/>
            </a:pPr>
            <a:r>
              <a:rPr lang="tr-TR" b="1" dirty="0"/>
              <a:t>Yeniden işleme</a:t>
            </a:r>
            <a:endParaRPr lang="tr-TR" b="1" dirty="0">
              <a:solidFill>
                <a:srgbClr val="FF0000"/>
              </a:solidFill>
            </a:endParaRPr>
          </a:p>
          <a:p>
            <a:r>
              <a:rPr lang="tr-TR" u="sng" dirty="0">
                <a:solidFill>
                  <a:srgbClr val="FF0000"/>
                </a:solidFill>
              </a:rPr>
              <a:t>Ulusal mevzuat izin verdikçe ve yalnızca en güncel bilimsel kanıtlara göre güvenli olduğu kabul edilen şekilde yapılabilir.</a:t>
            </a:r>
          </a:p>
          <a:p>
            <a:r>
              <a:rPr lang="tr-TR" u="sng" dirty="0">
                <a:solidFill>
                  <a:srgbClr val="FF0000"/>
                </a:solidFill>
              </a:rPr>
              <a:t>Güvenlik ve performansının orijinal cihaza denk olması gerekir.</a:t>
            </a:r>
          </a:p>
          <a:p>
            <a:r>
              <a:rPr lang="tr-TR" u="sng" dirty="0">
                <a:solidFill>
                  <a:srgbClr val="FF0000"/>
                </a:solidFill>
              </a:rPr>
              <a:t>Yeniden işleme yapıldıktan sonra; Orijinal tek kullanımlık cihazın imalatçısının adı ve adresi artık etiket üzerinde yer almaz, ancak yeniden işlenen cihazın kullanım kılavuzunda belirtilir.</a:t>
            </a:r>
            <a:endParaRPr lang="tr-TR" u="sng" dirty="0"/>
          </a:p>
        </p:txBody>
      </p:sp>
      <p:pic>
        <p:nvPicPr>
          <p:cNvPr id="5"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7" name="6-Noktalı Yıldız 6"/>
          <p:cNvSpPr/>
          <p:nvPr/>
        </p:nvSpPr>
        <p:spPr>
          <a:xfrm>
            <a:off x="4188335" y="154642"/>
            <a:ext cx="1129387" cy="1008530"/>
          </a:xfrm>
          <a:prstGeom prst="star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a:t>Md 17</a:t>
            </a:r>
          </a:p>
        </p:txBody>
      </p:sp>
    </p:spTree>
    <p:extLst>
      <p:ext uri="{BB962C8B-B14F-4D97-AF65-F5344CB8AC3E}">
        <p14:creationId xmlns:p14="http://schemas.microsoft.com/office/powerpoint/2010/main" val="933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Madde 3 Tanımlar</a:t>
            </a:r>
            <a:br>
              <a:rPr lang="tr-TR" dirty="0"/>
            </a:br>
            <a:r>
              <a:rPr lang="tr-TR" sz="3200" dirty="0"/>
              <a:t>Pazardaki roller ile ilişkili tanımlar</a:t>
            </a:r>
          </a:p>
        </p:txBody>
      </p:sp>
      <p:sp>
        <p:nvSpPr>
          <p:cNvPr id="3" name="İçerik Yer Tutucusu 2"/>
          <p:cNvSpPr>
            <a:spLocks noGrp="1"/>
          </p:cNvSpPr>
          <p:nvPr>
            <p:ph idx="1"/>
          </p:nvPr>
        </p:nvSpPr>
        <p:spPr>
          <a:xfrm>
            <a:off x="4387610" y="954425"/>
            <a:ext cx="4697906" cy="4976043"/>
          </a:xfrm>
        </p:spPr>
        <p:txBody>
          <a:bodyPr>
            <a:normAutofit fontScale="92500" lnSpcReduction="10000"/>
          </a:bodyPr>
          <a:lstStyle/>
          <a:p>
            <a:pPr algn="just"/>
            <a:r>
              <a:rPr lang="tr-TR" b="1" dirty="0"/>
              <a:t>İktisadi işletmeci: </a:t>
            </a:r>
            <a:r>
              <a:rPr lang="tr-TR" dirty="0"/>
              <a:t>İmalatçıyı, yetkili temsilciyi, ithalatçıyı, dağıtıcıyı ya da 22 </a:t>
            </a:r>
            <a:r>
              <a:rPr lang="tr-TR" dirty="0" err="1"/>
              <a:t>nci</a:t>
            </a:r>
            <a:r>
              <a:rPr lang="tr-TR" dirty="0"/>
              <a:t> maddenin birinci ve üçüncü fıkrasında atıfta bulunulan kişiyi, </a:t>
            </a:r>
          </a:p>
          <a:p>
            <a:pPr marL="0" indent="0" algn="just">
              <a:buNone/>
            </a:pPr>
            <a:endParaRPr lang="tr-TR" b="1" dirty="0"/>
          </a:p>
          <a:p>
            <a:pPr algn="just"/>
            <a:endParaRPr lang="tr-TR" b="1" dirty="0"/>
          </a:p>
          <a:p>
            <a:pPr algn="just"/>
            <a:r>
              <a:rPr lang="tr-TR" b="1" dirty="0"/>
              <a:t>İmalatçı:</a:t>
            </a:r>
            <a:r>
              <a:rPr lang="tr-TR" b="1" dirty="0">
                <a:solidFill>
                  <a:srgbClr val="FF0000"/>
                </a:solidFill>
              </a:rPr>
              <a:t> </a:t>
            </a:r>
            <a:r>
              <a:rPr lang="tr-TR" dirty="0"/>
              <a:t>Bir cihazı imal eden veya tamamen yenileştiren veyahut tasarlanmış, imal edilmiş ya da tamamen yenileştirilmiş bir cihazı olan ve bu cihazı kendi adı ya da ticari markası altında pazarlayan gerçek veya tüzel kişiyi </a:t>
            </a:r>
          </a:p>
          <a:p>
            <a:pPr algn="just"/>
            <a:r>
              <a:rPr lang="tr-TR" b="1" dirty="0"/>
              <a:t>İthalatçı:</a:t>
            </a:r>
            <a:r>
              <a:rPr lang="tr-TR" b="1" dirty="0">
                <a:solidFill>
                  <a:srgbClr val="FF0000"/>
                </a:solidFill>
              </a:rPr>
              <a:t> </a:t>
            </a:r>
            <a:r>
              <a:rPr lang="tr-TR" dirty="0"/>
              <a:t>Bir cihazı üçüncü bir ülkeden Türkiye’de piyasaya arz eden Türkiye’de yerleşik gerçek veya tüzel kişiyi </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5" name="6-Noktalı Yıldız 4"/>
          <p:cNvSpPr/>
          <p:nvPr/>
        </p:nvSpPr>
        <p:spPr>
          <a:xfrm>
            <a:off x="7766983" y="2101728"/>
            <a:ext cx="954741" cy="954741"/>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Md 10</a:t>
            </a:r>
          </a:p>
        </p:txBody>
      </p:sp>
      <p:sp>
        <p:nvSpPr>
          <p:cNvPr id="6" name="6-Noktalı Yıldız 5"/>
          <p:cNvSpPr/>
          <p:nvPr/>
        </p:nvSpPr>
        <p:spPr>
          <a:xfrm>
            <a:off x="9083671" y="5059082"/>
            <a:ext cx="954741" cy="954741"/>
          </a:xfrm>
          <a:prstGeom prst="star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a:t>Md13 </a:t>
            </a:r>
          </a:p>
        </p:txBody>
      </p:sp>
      <p:pic>
        <p:nvPicPr>
          <p:cNvPr id="7" name="Resim 6"/>
          <p:cNvPicPr>
            <a:picLocks noChangeAspect="1"/>
          </p:cNvPicPr>
          <p:nvPr/>
        </p:nvPicPr>
        <p:blipFill>
          <a:blip r:embed="rId4"/>
          <a:stretch>
            <a:fillRect/>
          </a:stretch>
        </p:blipFill>
        <p:spPr>
          <a:xfrm>
            <a:off x="9083671" y="1375408"/>
            <a:ext cx="2865229" cy="2903774"/>
          </a:xfrm>
          <a:prstGeom prst="rect">
            <a:avLst/>
          </a:prstGeom>
        </p:spPr>
      </p:pic>
    </p:spTree>
    <p:extLst>
      <p:ext uri="{BB962C8B-B14F-4D97-AF65-F5344CB8AC3E}">
        <p14:creationId xmlns:p14="http://schemas.microsoft.com/office/powerpoint/2010/main" val="185580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Madde 3 Tanımlar</a:t>
            </a:r>
            <a:br>
              <a:rPr lang="tr-TR" dirty="0"/>
            </a:br>
            <a:r>
              <a:rPr lang="tr-TR" sz="3200" dirty="0"/>
              <a:t>Pazardaki roller ile ilişkili tanımlar</a:t>
            </a:r>
          </a:p>
        </p:txBody>
      </p:sp>
      <p:sp>
        <p:nvSpPr>
          <p:cNvPr id="3" name="İçerik Yer Tutucusu 2"/>
          <p:cNvSpPr>
            <a:spLocks noGrp="1"/>
          </p:cNvSpPr>
          <p:nvPr>
            <p:ph idx="1"/>
          </p:nvPr>
        </p:nvSpPr>
        <p:spPr>
          <a:xfrm>
            <a:off x="4544290" y="954425"/>
            <a:ext cx="6855001" cy="4976043"/>
          </a:xfrm>
        </p:spPr>
        <p:txBody>
          <a:bodyPr>
            <a:normAutofit/>
          </a:bodyPr>
          <a:lstStyle/>
          <a:p>
            <a:pPr marL="0" indent="0" algn="just">
              <a:buNone/>
            </a:pPr>
            <a:r>
              <a:rPr lang="tr-TR" b="1" dirty="0"/>
              <a:t>İmalatçılar;</a:t>
            </a:r>
            <a:endParaRPr lang="tr-TR" dirty="0"/>
          </a:p>
          <a:p>
            <a:pPr algn="just"/>
            <a:r>
              <a:rPr lang="tr-TR" u="sng" dirty="0">
                <a:solidFill>
                  <a:srgbClr val="FF0000"/>
                </a:solidFill>
              </a:rPr>
              <a:t>Risk yönetim sistemi kurar. (I. Ekin 3. kesimi)</a:t>
            </a:r>
          </a:p>
          <a:p>
            <a:pPr algn="just"/>
            <a:r>
              <a:rPr lang="tr-TR" u="sng" dirty="0">
                <a:solidFill>
                  <a:srgbClr val="FF0000"/>
                </a:solidFill>
              </a:rPr>
              <a:t>PMCF dahil klinik değerlendirme yapar. (61. Md ve Ek XIV)</a:t>
            </a:r>
          </a:p>
          <a:p>
            <a:pPr algn="just"/>
            <a:r>
              <a:rPr lang="tr-TR" u="sng" dirty="0">
                <a:solidFill>
                  <a:srgbClr val="FF0000"/>
                </a:solidFill>
              </a:rPr>
              <a:t>UDI sistemini sağlar. (27, 29 ve 30. Md)</a:t>
            </a:r>
          </a:p>
          <a:p>
            <a:pPr algn="just"/>
            <a:r>
              <a:rPr lang="tr-TR" u="sng" dirty="0">
                <a:solidFill>
                  <a:srgbClr val="FF0000"/>
                </a:solidFill>
              </a:rPr>
              <a:t>PMS sistemini kurar, uygular, güncel tutar. (Md 83)</a:t>
            </a:r>
          </a:p>
          <a:p>
            <a:pPr algn="just"/>
            <a:r>
              <a:rPr lang="tr-TR" u="sng" dirty="0">
                <a:solidFill>
                  <a:srgbClr val="FF0000"/>
                </a:solidFill>
              </a:rPr>
              <a:t>Olumsuz olayların, </a:t>
            </a:r>
            <a:r>
              <a:rPr lang="tr-TR" u="sng" dirty="0" err="1">
                <a:solidFill>
                  <a:srgbClr val="FF0000"/>
                </a:solidFill>
              </a:rPr>
              <a:t>SGDF’nin</a:t>
            </a:r>
            <a:r>
              <a:rPr lang="tr-TR" u="sng" dirty="0">
                <a:solidFill>
                  <a:srgbClr val="FF0000"/>
                </a:solidFill>
              </a:rPr>
              <a:t> kaydedilmesi ve raporlanmasını sağlar. (87 ve 88. MD)</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5" name="6-Noktalı Yıldız 4"/>
          <p:cNvSpPr/>
          <p:nvPr/>
        </p:nvSpPr>
        <p:spPr>
          <a:xfrm>
            <a:off x="3910239" y="156373"/>
            <a:ext cx="954741" cy="954741"/>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Md 10</a:t>
            </a:r>
          </a:p>
        </p:txBody>
      </p:sp>
    </p:spTree>
    <p:extLst>
      <p:ext uri="{BB962C8B-B14F-4D97-AF65-F5344CB8AC3E}">
        <p14:creationId xmlns:p14="http://schemas.microsoft.com/office/powerpoint/2010/main" val="394362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Madde 3 Tanımlar</a:t>
            </a:r>
            <a:br>
              <a:rPr lang="tr-TR" dirty="0"/>
            </a:br>
            <a:r>
              <a:rPr lang="tr-TR" sz="3200" dirty="0"/>
              <a:t>Pazardaki roller ile ilişkili tanımlar</a:t>
            </a:r>
          </a:p>
        </p:txBody>
      </p:sp>
      <p:sp>
        <p:nvSpPr>
          <p:cNvPr id="3" name="İçerik Yer Tutucusu 2"/>
          <p:cNvSpPr>
            <a:spLocks noGrp="1"/>
          </p:cNvSpPr>
          <p:nvPr>
            <p:ph idx="1"/>
          </p:nvPr>
        </p:nvSpPr>
        <p:spPr>
          <a:xfrm>
            <a:off x="4585854" y="954425"/>
            <a:ext cx="6813438" cy="4976043"/>
          </a:xfrm>
        </p:spPr>
        <p:txBody>
          <a:bodyPr>
            <a:normAutofit fontScale="92500" lnSpcReduction="20000"/>
          </a:bodyPr>
          <a:lstStyle/>
          <a:p>
            <a:pPr marL="0" indent="0" algn="just">
              <a:buNone/>
            </a:pPr>
            <a:r>
              <a:rPr lang="tr-TR" b="1" dirty="0"/>
              <a:t>İthalatçılar;</a:t>
            </a:r>
          </a:p>
          <a:p>
            <a:pPr algn="just"/>
            <a:r>
              <a:rPr lang="tr-TR" u="sng" dirty="0">
                <a:solidFill>
                  <a:srgbClr val="FF0000"/>
                </a:solidFill>
              </a:rPr>
              <a:t>imalatçının tanımlandığını ve bir yetkili temsilcinin imalatçı tarafından atanmış olduğunu (Md 11)</a:t>
            </a:r>
          </a:p>
          <a:p>
            <a:pPr algn="just"/>
            <a:r>
              <a:rPr lang="tr-TR" u="sng" dirty="0">
                <a:solidFill>
                  <a:srgbClr val="FF0000"/>
                </a:solidFill>
              </a:rPr>
              <a:t>uygulanabildiği hallerde, imalatçı tarafından bir UDI tahsis edilmiş olduğunu (Md 27)</a:t>
            </a:r>
          </a:p>
          <a:p>
            <a:pPr algn="just"/>
            <a:r>
              <a:rPr lang="tr-TR" u="sng" dirty="0">
                <a:solidFill>
                  <a:srgbClr val="FF0000"/>
                </a:solidFill>
              </a:rPr>
              <a:t>Cihazın elektronik sisteme kaydedildiğini, kayıt işleminde kendileri ile ilgili detayları eklerler. (Md 29 ve 31)</a:t>
            </a:r>
          </a:p>
          <a:p>
            <a:pPr algn="just"/>
            <a:r>
              <a:rPr lang="tr-TR" u="sng" dirty="0">
                <a:solidFill>
                  <a:srgbClr val="FF0000"/>
                </a:solidFill>
              </a:rPr>
              <a:t>İthalatçılar, bir cihaz kendi sorumlulukları altında iken depolama veya taşıma koşullarının cihazın I. Ekte belirlenen genel güvenlilik ve performans gerekliliklerine uygunluğunu tehlikeye atmamasını sağlar ve mevcutsa, imalatçı tarafından belirlenen koşullara uyar. </a:t>
            </a:r>
          </a:p>
          <a:p>
            <a:pPr algn="just"/>
            <a:r>
              <a:rPr lang="tr-TR" u="sng" dirty="0">
                <a:solidFill>
                  <a:srgbClr val="FF0000"/>
                </a:solidFill>
              </a:rPr>
              <a:t>İthalatçılar, 10(8) maddesinde atıfta bulunulan süre boyunca, AB uygunluk beyanının bir suretini ve mevcut ise, tadilleri ve ekleri dahil olmak üzere 56. madde uyarınca düzenlenmiş olan ilgili her sertifikanın bir suretini bulundurur. </a:t>
            </a:r>
            <a:endParaRPr lang="tr-TR" sz="1800" i="0" u="sng" strike="noStrike" baseline="0" dirty="0">
              <a:solidFill>
                <a:srgbClr val="FF0000"/>
              </a:solidFill>
              <a:latin typeface="Times New Roman" panose="02020603050405020304" pitchFamily="18" charset="0"/>
            </a:endParaRPr>
          </a:p>
          <a:p>
            <a:pPr algn="just"/>
            <a:endParaRPr lang="tr-TR" dirty="0"/>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6" name="6-Noktalı Yıldız 5"/>
          <p:cNvSpPr/>
          <p:nvPr/>
        </p:nvSpPr>
        <p:spPr>
          <a:xfrm>
            <a:off x="3631113" y="330685"/>
            <a:ext cx="954741" cy="954741"/>
          </a:xfrm>
          <a:prstGeom prst="star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a:t>Md13 </a:t>
            </a:r>
          </a:p>
        </p:txBody>
      </p:sp>
    </p:spTree>
    <p:extLst>
      <p:ext uri="{BB962C8B-B14F-4D97-AF65-F5344CB8AC3E}">
        <p14:creationId xmlns:p14="http://schemas.microsoft.com/office/powerpoint/2010/main" val="351471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3 Tanımlar</a:t>
            </a:r>
            <a:br>
              <a:rPr lang="tr-TR" dirty="0"/>
            </a:br>
            <a:r>
              <a:rPr lang="tr-TR" sz="3200" dirty="0"/>
              <a:t>Pazardaki roller ile ilişkili tanımlar</a:t>
            </a:r>
            <a:endParaRPr lang="tr-TR" dirty="0"/>
          </a:p>
        </p:txBody>
      </p:sp>
      <p:sp>
        <p:nvSpPr>
          <p:cNvPr id="3" name="İçerik Yer Tutucusu 2"/>
          <p:cNvSpPr>
            <a:spLocks noGrp="1"/>
          </p:cNvSpPr>
          <p:nvPr>
            <p:ph idx="1"/>
          </p:nvPr>
        </p:nvSpPr>
        <p:spPr/>
        <p:txBody>
          <a:bodyPr>
            <a:normAutofit/>
          </a:bodyPr>
          <a:lstStyle/>
          <a:p>
            <a:r>
              <a:rPr lang="tr-TR" b="1" dirty="0"/>
              <a:t>Yetkili temsilci:</a:t>
            </a:r>
            <a:r>
              <a:rPr lang="tr-TR" b="1" dirty="0">
                <a:solidFill>
                  <a:srgbClr val="FF0000"/>
                </a:solidFill>
              </a:rPr>
              <a:t> </a:t>
            </a:r>
            <a:r>
              <a:rPr lang="tr-TR" dirty="0"/>
              <a:t>İmalatçının Türkiye veya AB üyesi ülkeler dışında yerleşik olması durumunda bu Yönetmelik kapsamındaki bazı yükümlülüklerini onun adına yerine getirmek üzere imalatçı tarafından yazılı bir şekilde görevlendirilen Türkiye veya AB üyesi ülkelerde yerleşik gerçek veya tüzel kişiyi</a:t>
            </a:r>
          </a:p>
          <a:p>
            <a:r>
              <a:rPr lang="tr-TR" b="1" dirty="0"/>
              <a:t>Dağıtıcı: </a:t>
            </a:r>
            <a:r>
              <a:rPr lang="tr-TR" dirty="0"/>
              <a:t>İmalatçı veya ithalatçı dışında tedarik zincirinde yer alan ve bir cihazı hizmete sunum noktasına kadar piyasada bulunduran gerçek veya tüzel kişiyi</a:t>
            </a:r>
          </a:p>
          <a:p>
            <a:pPr marL="0" indent="0">
              <a:buNone/>
            </a:pPr>
            <a:r>
              <a:rPr lang="tr-TR" dirty="0"/>
              <a:t>temsil eder.</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5" name="6-Noktalı Yıldız 4"/>
          <p:cNvSpPr/>
          <p:nvPr/>
        </p:nvSpPr>
        <p:spPr>
          <a:xfrm>
            <a:off x="11176416" y="1395184"/>
            <a:ext cx="954741" cy="954741"/>
          </a:xfrm>
          <a:prstGeom prst="star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a:t>Md 11</a:t>
            </a:r>
          </a:p>
        </p:txBody>
      </p:sp>
      <p:sp>
        <p:nvSpPr>
          <p:cNvPr id="6" name="6-Noktalı Yıldız 5"/>
          <p:cNvSpPr/>
          <p:nvPr/>
        </p:nvSpPr>
        <p:spPr>
          <a:xfrm>
            <a:off x="11107270" y="3648105"/>
            <a:ext cx="954741" cy="954741"/>
          </a:xfrm>
          <a:prstGeom prst="star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a:t>Md 14</a:t>
            </a:r>
          </a:p>
        </p:txBody>
      </p:sp>
    </p:spTree>
    <p:extLst>
      <p:ext uri="{BB962C8B-B14F-4D97-AF65-F5344CB8AC3E}">
        <p14:creationId xmlns:p14="http://schemas.microsoft.com/office/powerpoint/2010/main" val="328137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3 Tanımlar</a:t>
            </a:r>
            <a:br>
              <a:rPr lang="tr-TR" dirty="0"/>
            </a:br>
            <a:r>
              <a:rPr lang="tr-TR" sz="3200" dirty="0"/>
              <a:t>Pazardaki roller ile ilişkili tanımlar</a:t>
            </a:r>
            <a:endParaRPr lang="tr-TR" dirty="0"/>
          </a:p>
        </p:txBody>
      </p:sp>
      <p:sp>
        <p:nvSpPr>
          <p:cNvPr id="3" name="İçerik Yer Tutucusu 2"/>
          <p:cNvSpPr>
            <a:spLocks noGrp="1"/>
          </p:cNvSpPr>
          <p:nvPr>
            <p:ph idx="1"/>
          </p:nvPr>
        </p:nvSpPr>
        <p:spPr/>
        <p:txBody>
          <a:bodyPr>
            <a:normAutofit lnSpcReduction="10000"/>
          </a:bodyPr>
          <a:lstStyle/>
          <a:p>
            <a:pPr marL="0" indent="0">
              <a:buNone/>
            </a:pPr>
            <a:r>
              <a:rPr lang="tr-TR" b="1" dirty="0"/>
              <a:t>Yetkili temsilci</a:t>
            </a:r>
          </a:p>
          <a:p>
            <a:r>
              <a:rPr lang="tr-TR" u="sng" dirty="0">
                <a:solidFill>
                  <a:srgbClr val="FF0000"/>
                </a:solidFill>
              </a:rPr>
              <a:t>İmalatçı tarafından, AB uygunluk beyanının ve teknik dokümantasyonun hazırlanmış olduğunu ve gerektiği hallerde uygun bir uygunluk değerlendirme prosedürünün yürütülmüş olduğunu doğrulamak.</a:t>
            </a:r>
          </a:p>
          <a:p>
            <a:r>
              <a:rPr lang="tr-TR" u="sng" dirty="0">
                <a:solidFill>
                  <a:srgbClr val="FF0000"/>
                </a:solidFill>
              </a:rPr>
              <a:t>Teknik dokümantasyonun ve AB uygunluk beyanının bir sureti ile uygulanabilir olduğunda tadilleri ve ekleri dâhil olmak üzere 56 </a:t>
            </a:r>
            <a:r>
              <a:rPr lang="tr-TR" u="sng" dirty="0" err="1">
                <a:solidFill>
                  <a:srgbClr val="FF0000"/>
                </a:solidFill>
              </a:rPr>
              <a:t>ncı</a:t>
            </a:r>
            <a:r>
              <a:rPr lang="tr-TR" u="sng" dirty="0">
                <a:solidFill>
                  <a:srgbClr val="FF0000"/>
                </a:solidFill>
              </a:rPr>
              <a:t> madde uyarınca düzenlenen ilgili sertifikanın bir suretini, 10 uncu maddenin sekizinci fıkrasında atıfta bulunulan süre boyunca Kuruma sunmak üzere muhafaza etmek.</a:t>
            </a:r>
          </a:p>
          <a:p>
            <a:r>
              <a:rPr lang="tr-TR" u="sng" dirty="0">
                <a:solidFill>
                  <a:srgbClr val="FF0000"/>
                </a:solidFill>
              </a:rPr>
              <a:t>Kurumun talebi üzerine, bir cihazın uygunluğunu göstermek için gerekli tüm bilgi ve belgeleri Türkçe ve/veya Kurumun uygun gördüğü bir AB resmi dilinde sağlamak.</a:t>
            </a:r>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5" name="6-Noktalı Yıldız 4"/>
          <p:cNvSpPr/>
          <p:nvPr/>
        </p:nvSpPr>
        <p:spPr>
          <a:xfrm>
            <a:off x="3910239" y="325815"/>
            <a:ext cx="954741" cy="954741"/>
          </a:xfrm>
          <a:prstGeom prst="star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a:t>Md 11</a:t>
            </a:r>
          </a:p>
        </p:txBody>
      </p:sp>
    </p:spTree>
    <p:extLst>
      <p:ext uri="{BB962C8B-B14F-4D97-AF65-F5344CB8AC3E}">
        <p14:creationId xmlns:p14="http://schemas.microsoft.com/office/powerpoint/2010/main" val="249956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3 Tanımlar</a:t>
            </a:r>
            <a:br>
              <a:rPr lang="tr-TR" dirty="0"/>
            </a:br>
            <a:r>
              <a:rPr lang="tr-TR" sz="3200" dirty="0"/>
              <a:t>Pazardaki roller ile ilişkili tanımlar</a:t>
            </a:r>
            <a:endParaRPr lang="tr-TR" dirty="0"/>
          </a:p>
        </p:txBody>
      </p:sp>
      <p:sp>
        <p:nvSpPr>
          <p:cNvPr id="3" name="İçerik Yer Tutucusu 2"/>
          <p:cNvSpPr>
            <a:spLocks noGrp="1"/>
          </p:cNvSpPr>
          <p:nvPr>
            <p:ph idx="1"/>
          </p:nvPr>
        </p:nvSpPr>
        <p:spPr/>
        <p:txBody>
          <a:bodyPr>
            <a:normAutofit lnSpcReduction="10000"/>
          </a:bodyPr>
          <a:lstStyle/>
          <a:p>
            <a:pPr marL="0" indent="0">
              <a:buNone/>
            </a:pPr>
            <a:r>
              <a:rPr lang="tr-TR" b="1" dirty="0"/>
              <a:t>Yetkili temsilci</a:t>
            </a:r>
          </a:p>
          <a:p>
            <a:r>
              <a:rPr lang="tr-TR" u="sng" dirty="0">
                <a:solidFill>
                  <a:srgbClr val="FF0000"/>
                </a:solidFill>
              </a:rPr>
              <a:t>Kurumun numune veya bir cihaza erişime yönelik taleplerini imalatçıya iletmek ve Kurumun numuneleri aldığını veya cihaza erişim sağladığını doğrulamak.</a:t>
            </a:r>
          </a:p>
          <a:p>
            <a:r>
              <a:rPr lang="tr-TR" u="sng" dirty="0">
                <a:solidFill>
                  <a:srgbClr val="FF0000"/>
                </a:solidFill>
              </a:rPr>
              <a:t>Cihazlardan kaynaklanan riskleri gidermek veya bu mümkün değilse azaltmak için yapılan düzeltici veya önleyici faaliyetler konusunda yetkili otoriteler ile iş birliği yapmak.</a:t>
            </a:r>
          </a:p>
          <a:p>
            <a:r>
              <a:rPr lang="tr-TR" u="sng" dirty="0">
                <a:solidFill>
                  <a:srgbClr val="FF0000"/>
                </a:solidFill>
              </a:rPr>
              <a:t>Atandıkları bir cihazla ilgili şüpheli olumsuz olaylar konusunda sağlık profesyonelleri, hastalar ve kullanıcılardan gelen şikâyetler ve raporlar hakkında imalatçıyı ivedilikle bilgilendirmek.</a:t>
            </a:r>
          </a:p>
          <a:p>
            <a:r>
              <a:rPr lang="tr-TR" u="sng" dirty="0">
                <a:solidFill>
                  <a:srgbClr val="FF0000"/>
                </a:solidFill>
              </a:rPr>
              <a:t>İmalatçının bu Yönetmelik kapsamındaki yükümlülüklerine aykırı hareket etmesi halinde yetki belgesini feshetmek.</a:t>
            </a:r>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5" name="6-Noktalı Yıldız 4"/>
          <p:cNvSpPr/>
          <p:nvPr/>
        </p:nvSpPr>
        <p:spPr>
          <a:xfrm>
            <a:off x="3910239" y="325815"/>
            <a:ext cx="954741" cy="954741"/>
          </a:xfrm>
          <a:prstGeom prst="star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a:t>Md 11</a:t>
            </a:r>
          </a:p>
        </p:txBody>
      </p:sp>
    </p:spTree>
    <p:extLst>
      <p:ext uri="{BB962C8B-B14F-4D97-AF65-F5344CB8AC3E}">
        <p14:creationId xmlns:p14="http://schemas.microsoft.com/office/powerpoint/2010/main" val="53691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3 Tanımlar</a:t>
            </a:r>
            <a:br>
              <a:rPr lang="tr-TR" dirty="0"/>
            </a:br>
            <a:r>
              <a:rPr lang="tr-TR" sz="3200" dirty="0"/>
              <a:t>Pazardaki roller ile ilişkili tanımlar</a:t>
            </a:r>
            <a:endParaRPr lang="tr-TR" dirty="0"/>
          </a:p>
        </p:txBody>
      </p:sp>
      <p:sp>
        <p:nvSpPr>
          <p:cNvPr id="3" name="İçerik Yer Tutucusu 2"/>
          <p:cNvSpPr>
            <a:spLocks noGrp="1"/>
          </p:cNvSpPr>
          <p:nvPr>
            <p:ph idx="1"/>
          </p:nvPr>
        </p:nvSpPr>
        <p:spPr/>
        <p:txBody>
          <a:bodyPr>
            <a:normAutofit/>
          </a:bodyPr>
          <a:lstStyle/>
          <a:p>
            <a:pPr marL="0" indent="0">
              <a:buNone/>
            </a:pPr>
            <a:r>
              <a:rPr lang="tr-TR" b="1" dirty="0"/>
              <a:t>Yetkili temsilci</a:t>
            </a:r>
          </a:p>
          <a:p>
            <a:r>
              <a:rPr lang="tr-TR" u="sng" dirty="0">
                <a:solidFill>
                  <a:srgbClr val="FF0000"/>
                </a:solidFill>
              </a:rPr>
              <a:t>Üçüncü fıkrada atıfta bulunulan yetki belgesi kapsamında imalatçı 10 uncu maddenin birinci, ikinci, üçüncü, dördüncü, altıncı, yedinci, dokuzuncu, onuncu, on birinci ve on ikinci fıkralarında belirtilen yükümlülüklerini devredemez.</a:t>
            </a:r>
          </a:p>
          <a:p>
            <a:r>
              <a:rPr lang="tr-TR" u="sng" dirty="0">
                <a:solidFill>
                  <a:srgbClr val="FF0000"/>
                </a:solidFill>
              </a:rPr>
              <a:t>İmalatçının 10 uncu maddede belirtilen yükümlülüklere uymadığı durumda, yetkili temsilci kusurlu cihazlar için yasal olarak imalatçı ile aynı temelde sorumlu olur.</a:t>
            </a:r>
          </a:p>
          <a:p>
            <a:r>
              <a:rPr lang="tr-TR" u="sng" dirty="0">
                <a:solidFill>
                  <a:srgbClr val="FF0000"/>
                </a:solidFill>
              </a:rPr>
              <a:t>Yetki belgesini fesheden bir yetkili temsilci, yetki belgesinin feshi ve bunun gerekçeleri hakkında Kurumu ve varsa, cihazın uygunluk değerlendirmesine dâhil olan onaylanmış kuruluşu ivedilikle bilgilendirir.</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5" name="6-Noktalı Yıldız 4"/>
          <p:cNvSpPr/>
          <p:nvPr/>
        </p:nvSpPr>
        <p:spPr>
          <a:xfrm>
            <a:off x="3910239" y="325815"/>
            <a:ext cx="954741" cy="954741"/>
          </a:xfrm>
          <a:prstGeom prst="star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a:t>Md 11</a:t>
            </a:r>
          </a:p>
        </p:txBody>
      </p:sp>
      <p:sp>
        <p:nvSpPr>
          <p:cNvPr id="6" name="Dikdörtgen: Köşeleri Yuvarlatılmış 5">
            <a:extLst>
              <a:ext uri="{FF2B5EF4-FFF2-40B4-BE49-F238E27FC236}">
                <a16:creationId xmlns:a16="http://schemas.microsoft.com/office/drawing/2014/main" id="{C8C71999-C87E-3EA7-7F98-BC34C1C51CB9}"/>
              </a:ext>
            </a:extLst>
          </p:cNvPr>
          <p:cNvSpPr/>
          <p:nvPr/>
        </p:nvSpPr>
        <p:spPr>
          <a:xfrm>
            <a:off x="8373292" y="120157"/>
            <a:ext cx="2772534" cy="12417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tr-TR" u="sng" dirty="0"/>
              <a:t>Madde 10: İmalatçının yükümlülükleri</a:t>
            </a:r>
          </a:p>
        </p:txBody>
      </p:sp>
    </p:spTree>
    <p:extLst>
      <p:ext uri="{BB962C8B-B14F-4D97-AF65-F5344CB8AC3E}">
        <p14:creationId xmlns:p14="http://schemas.microsoft.com/office/powerpoint/2010/main" val="426331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3 Tanımlar</a:t>
            </a:r>
            <a:br>
              <a:rPr lang="tr-TR" dirty="0"/>
            </a:br>
            <a:r>
              <a:rPr lang="tr-TR" sz="3200" dirty="0"/>
              <a:t>Pazardaki roller ile ilişkili tanımlar</a:t>
            </a:r>
            <a:endParaRPr lang="tr-TR" dirty="0"/>
          </a:p>
        </p:txBody>
      </p:sp>
      <p:sp>
        <p:nvSpPr>
          <p:cNvPr id="3" name="İçerik Yer Tutucusu 2"/>
          <p:cNvSpPr>
            <a:spLocks noGrp="1"/>
          </p:cNvSpPr>
          <p:nvPr>
            <p:ph idx="1"/>
          </p:nvPr>
        </p:nvSpPr>
        <p:spPr/>
        <p:txBody>
          <a:bodyPr>
            <a:normAutofit/>
          </a:bodyPr>
          <a:lstStyle/>
          <a:p>
            <a:pPr marL="0" indent="0">
              <a:buNone/>
            </a:pPr>
            <a:r>
              <a:rPr lang="tr-TR" b="1" dirty="0"/>
              <a:t>Yetkili temsilci</a:t>
            </a:r>
          </a:p>
          <a:p>
            <a:r>
              <a:rPr lang="tr-TR" u="sng" dirty="0">
                <a:solidFill>
                  <a:srgbClr val="FF0000"/>
                </a:solidFill>
              </a:rPr>
              <a:t>31 inci maddede belirtilen kayıt yükümlülüklerine uymak ve imalatçının 27 </a:t>
            </a:r>
            <a:r>
              <a:rPr lang="tr-TR" u="sng" dirty="0" err="1">
                <a:solidFill>
                  <a:srgbClr val="FF0000"/>
                </a:solidFill>
              </a:rPr>
              <a:t>nci</a:t>
            </a:r>
            <a:r>
              <a:rPr lang="tr-TR" u="sng" dirty="0">
                <a:solidFill>
                  <a:srgbClr val="FF0000"/>
                </a:solidFill>
              </a:rPr>
              <a:t> ve 29 uncu maddelerde belirtilen kayıt yükümlülüklerine uyduğunu doğrulamak.</a:t>
            </a:r>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5" name="6-Noktalı Yıldız 4"/>
          <p:cNvSpPr/>
          <p:nvPr/>
        </p:nvSpPr>
        <p:spPr>
          <a:xfrm>
            <a:off x="3910239" y="325815"/>
            <a:ext cx="954741" cy="954741"/>
          </a:xfrm>
          <a:prstGeom prst="star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a:t>Md 11</a:t>
            </a:r>
          </a:p>
        </p:txBody>
      </p:sp>
      <p:sp>
        <p:nvSpPr>
          <p:cNvPr id="6" name="Dikdörtgen: Köşeleri Yuvarlatılmış 5">
            <a:extLst>
              <a:ext uri="{FF2B5EF4-FFF2-40B4-BE49-F238E27FC236}">
                <a16:creationId xmlns:a16="http://schemas.microsoft.com/office/drawing/2014/main" id="{1909B422-BE81-5C93-A82C-575E19F25320}"/>
              </a:ext>
            </a:extLst>
          </p:cNvPr>
          <p:cNvSpPr/>
          <p:nvPr/>
        </p:nvSpPr>
        <p:spPr>
          <a:xfrm>
            <a:off x="6923314" y="4806367"/>
            <a:ext cx="2586445" cy="12417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u="sng" dirty="0"/>
              <a:t>Madde 29: Cihaz Kaydı</a:t>
            </a:r>
          </a:p>
        </p:txBody>
      </p:sp>
      <p:sp>
        <p:nvSpPr>
          <p:cNvPr id="7" name="Dikdörtgen: Köşeleri Yuvarlatılmış 6">
            <a:extLst>
              <a:ext uri="{FF2B5EF4-FFF2-40B4-BE49-F238E27FC236}">
                <a16:creationId xmlns:a16="http://schemas.microsoft.com/office/drawing/2014/main" id="{E0C67FF0-E70A-78F2-3170-D2B60DF62C66}"/>
              </a:ext>
            </a:extLst>
          </p:cNvPr>
          <p:cNvSpPr/>
          <p:nvPr/>
        </p:nvSpPr>
        <p:spPr>
          <a:xfrm>
            <a:off x="9566366" y="4813078"/>
            <a:ext cx="2586445" cy="12417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u="sng" dirty="0"/>
              <a:t>Madde 31: İmalatçıların, yetkili temsilcilerin ve ithalatçıların kaydı </a:t>
            </a:r>
          </a:p>
        </p:txBody>
      </p:sp>
      <p:sp>
        <p:nvSpPr>
          <p:cNvPr id="8" name="Dikdörtgen: Köşeleri Yuvarlatılmış 7">
            <a:extLst>
              <a:ext uri="{FF2B5EF4-FFF2-40B4-BE49-F238E27FC236}">
                <a16:creationId xmlns:a16="http://schemas.microsoft.com/office/drawing/2014/main" id="{1E2ABF47-F12B-D72F-EAC0-333405F984BE}"/>
              </a:ext>
            </a:extLst>
          </p:cNvPr>
          <p:cNvSpPr/>
          <p:nvPr/>
        </p:nvSpPr>
        <p:spPr>
          <a:xfrm>
            <a:off x="4280256" y="4828137"/>
            <a:ext cx="2586445" cy="12417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u="sng" dirty="0"/>
              <a:t>Madde 27: UDI Gereklilikleri</a:t>
            </a:r>
          </a:p>
        </p:txBody>
      </p:sp>
    </p:spTree>
    <p:extLst>
      <p:ext uri="{BB962C8B-B14F-4D97-AF65-F5344CB8AC3E}">
        <p14:creationId xmlns:p14="http://schemas.microsoft.com/office/powerpoint/2010/main" val="204364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3 Tanımlar</a:t>
            </a:r>
            <a:br>
              <a:rPr lang="tr-TR" dirty="0"/>
            </a:br>
            <a:r>
              <a:rPr lang="tr-TR" sz="3200" dirty="0"/>
              <a:t>Pazardaki roller ile ilişkili tanımlar</a:t>
            </a:r>
            <a:endParaRPr lang="tr-TR" dirty="0"/>
          </a:p>
        </p:txBody>
      </p:sp>
      <p:sp>
        <p:nvSpPr>
          <p:cNvPr id="3" name="İçerik Yer Tutucusu 2"/>
          <p:cNvSpPr>
            <a:spLocks noGrp="1"/>
          </p:cNvSpPr>
          <p:nvPr>
            <p:ph idx="1"/>
          </p:nvPr>
        </p:nvSpPr>
        <p:spPr/>
        <p:txBody>
          <a:bodyPr>
            <a:normAutofit lnSpcReduction="10000"/>
          </a:bodyPr>
          <a:lstStyle/>
          <a:p>
            <a:pPr marL="0" indent="0">
              <a:buNone/>
            </a:pPr>
            <a:r>
              <a:rPr lang="tr-TR" b="1" dirty="0"/>
              <a:t>Dağıtıcı</a:t>
            </a:r>
            <a:endParaRPr lang="tr-TR" dirty="0"/>
          </a:p>
          <a:p>
            <a:r>
              <a:rPr lang="tr-TR" u="sng" dirty="0">
                <a:solidFill>
                  <a:srgbClr val="FF0000"/>
                </a:solidFill>
              </a:rPr>
              <a:t>Dağıtıcılar, cihaz kendi sorumlulukları altında iken depolama veya taşıma koşullarının imalatçı tarafından belirlenen koşullara uymasını sağlar. </a:t>
            </a:r>
          </a:p>
          <a:p>
            <a:r>
              <a:rPr lang="tr-TR" u="sng" dirty="0">
                <a:solidFill>
                  <a:srgbClr val="FF0000"/>
                </a:solidFill>
              </a:rPr>
              <a:t>İmalatçı tarafından sağlanan bilgilerin, cihazın beraberinde bulunduğunu (Md 10(11))</a:t>
            </a:r>
          </a:p>
          <a:p>
            <a:r>
              <a:rPr lang="tr-TR" u="sng" dirty="0">
                <a:solidFill>
                  <a:srgbClr val="FF0000"/>
                </a:solidFill>
              </a:rPr>
              <a:t>İthal edilen cihazlar için, ithalatçının, 13(3) maddesinde belirtilen gerekliliklere uyduğunu; </a:t>
            </a:r>
          </a:p>
          <a:p>
            <a:pPr lvl="1"/>
            <a:r>
              <a:rPr lang="tr-TR" sz="1800" b="0" i="0" u="sng" strike="noStrike" baseline="0" dirty="0">
                <a:solidFill>
                  <a:srgbClr val="000000"/>
                </a:solidFill>
                <a:latin typeface="Times New Roman" panose="02020603050405020304" pitchFamily="18" charset="0"/>
              </a:rPr>
              <a:t>İthalatçılar, cihazın ya da ambalajının üzerinde ya da cihazın beraberinde bulunan bir dokümanda adlarını, kayıtlı ticari unvanlarını veya kayıtlı ticari markalarını, kendilerine ulaşılabilecek kayıtlı iş yerini ve adresini belirtir. İthalatçılar, ilave bir etiketin imalatçı tarafından sağlanan etiket üzerindeki herhangi bir bilgiyi kapatmamasını sağlar. </a:t>
            </a:r>
            <a:endParaRPr lang="tr-TR" u="sng" dirty="0">
              <a:solidFill>
                <a:srgbClr val="FF0000"/>
              </a:solidFill>
            </a:endParaRPr>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6" name="6-Noktalı Yıldız 5"/>
          <p:cNvSpPr/>
          <p:nvPr/>
        </p:nvSpPr>
        <p:spPr>
          <a:xfrm>
            <a:off x="3910239" y="325815"/>
            <a:ext cx="954741" cy="954741"/>
          </a:xfrm>
          <a:prstGeom prst="star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a:t>Md 14</a:t>
            </a:r>
          </a:p>
        </p:txBody>
      </p:sp>
      <p:sp>
        <p:nvSpPr>
          <p:cNvPr id="5" name="Dikdörtgen: Köşeleri Yuvarlatılmış 4">
            <a:extLst>
              <a:ext uri="{FF2B5EF4-FFF2-40B4-BE49-F238E27FC236}">
                <a16:creationId xmlns:a16="http://schemas.microsoft.com/office/drawing/2014/main" id="{1642E012-148B-93E8-9571-DC7FAB75E323}"/>
              </a:ext>
            </a:extLst>
          </p:cNvPr>
          <p:cNvSpPr/>
          <p:nvPr/>
        </p:nvSpPr>
        <p:spPr>
          <a:xfrm>
            <a:off x="8373292" y="120157"/>
            <a:ext cx="2772534" cy="12417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tr-TR" u="sng" dirty="0"/>
              <a:t>Madde 10: İmalatçının yükümlülükleri</a:t>
            </a:r>
          </a:p>
        </p:txBody>
      </p:sp>
      <p:sp>
        <p:nvSpPr>
          <p:cNvPr id="8" name="Ok: Beşgen 7">
            <a:extLst>
              <a:ext uri="{FF2B5EF4-FFF2-40B4-BE49-F238E27FC236}">
                <a16:creationId xmlns:a16="http://schemas.microsoft.com/office/drawing/2014/main" id="{15952128-310D-FD17-3B52-C07ED31DE771}"/>
              </a:ext>
            </a:extLst>
          </p:cNvPr>
          <p:cNvSpPr/>
          <p:nvPr/>
        </p:nvSpPr>
        <p:spPr>
          <a:xfrm>
            <a:off x="2988187" y="5016137"/>
            <a:ext cx="2772533" cy="954741"/>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r>
              <a:rPr lang="tr-TR" u="sng"/>
              <a:t>Madde 13: İthalatçıların genel yükümlülükleri</a:t>
            </a:r>
            <a:endParaRPr lang="tr-TR" u="sng" dirty="0"/>
          </a:p>
        </p:txBody>
      </p:sp>
    </p:spTree>
    <p:extLst>
      <p:ext uri="{BB962C8B-B14F-4D97-AF65-F5344CB8AC3E}">
        <p14:creationId xmlns:p14="http://schemas.microsoft.com/office/powerpoint/2010/main" val="410755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6" y="2074730"/>
            <a:ext cx="5490224" cy="1234527"/>
          </a:xfrm>
        </p:spPr>
        <p:txBody>
          <a:bodyPr>
            <a:normAutofit fontScale="90000"/>
          </a:bodyPr>
          <a:lstStyle/>
          <a:p>
            <a:r>
              <a:rPr lang="tr-TR" dirty="0"/>
              <a:t>Kısım 1</a:t>
            </a:r>
            <a:br>
              <a:rPr lang="tr-TR" dirty="0"/>
            </a:br>
            <a:r>
              <a:rPr lang="tr-TR" sz="4000" dirty="0"/>
              <a:t>Birinci Bölüm</a:t>
            </a:r>
          </a:p>
        </p:txBody>
      </p:sp>
      <p:sp>
        <p:nvSpPr>
          <p:cNvPr id="3" name="İçerik Yer Tutucusu 2"/>
          <p:cNvSpPr>
            <a:spLocks noGrp="1"/>
          </p:cNvSpPr>
          <p:nvPr>
            <p:ph type="body" idx="1"/>
          </p:nvPr>
        </p:nvSpPr>
        <p:spPr>
          <a:xfrm>
            <a:off x="3344215" y="3570514"/>
            <a:ext cx="5490223" cy="1660107"/>
          </a:xfrm>
        </p:spPr>
        <p:txBody>
          <a:bodyPr/>
          <a:lstStyle/>
          <a:p>
            <a:r>
              <a:rPr lang="tr-TR" b="1" dirty="0"/>
              <a:t>Madde 1 – Amaç ve Kapsam</a:t>
            </a:r>
          </a:p>
          <a:p>
            <a:r>
              <a:rPr lang="tr-TR" dirty="0"/>
              <a:t>Madde 2 – Dayanak</a:t>
            </a:r>
          </a:p>
          <a:p>
            <a:r>
              <a:rPr lang="tr-TR" dirty="0"/>
              <a:t>Madde 3 – Tanımlar</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26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3 Tanımlar</a:t>
            </a:r>
            <a:br>
              <a:rPr lang="tr-TR" dirty="0"/>
            </a:br>
            <a:r>
              <a:rPr lang="tr-TR" sz="3200" dirty="0"/>
              <a:t>Pazardaki roller ile ilişkili tanımlar</a:t>
            </a:r>
            <a:endParaRPr lang="tr-TR" dirty="0"/>
          </a:p>
        </p:txBody>
      </p:sp>
      <p:sp>
        <p:nvSpPr>
          <p:cNvPr id="3" name="İçerik Yer Tutucusu 2"/>
          <p:cNvSpPr>
            <a:spLocks noGrp="1"/>
          </p:cNvSpPr>
          <p:nvPr>
            <p:ph idx="1"/>
          </p:nvPr>
        </p:nvSpPr>
        <p:spPr/>
        <p:txBody>
          <a:bodyPr>
            <a:normAutofit/>
          </a:bodyPr>
          <a:lstStyle/>
          <a:p>
            <a:pPr marL="0" indent="0">
              <a:buNone/>
            </a:pPr>
            <a:r>
              <a:rPr lang="tr-TR" b="1" dirty="0"/>
              <a:t>Dağıtıcı</a:t>
            </a:r>
            <a:endParaRPr lang="tr-TR" dirty="0"/>
          </a:p>
          <a:p>
            <a:r>
              <a:rPr lang="tr-TR" u="sng" dirty="0">
                <a:solidFill>
                  <a:srgbClr val="FF0000"/>
                </a:solidFill>
              </a:rPr>
              <a:t>uygulanabildiği hallerde, imalatçı tarafından bir UDI tahsis edilmiş olduğunu göstermelidir.</a:t>
            </a:r>
          </a:p>
          <a:p>
            <a:endParaRPr lang="tr-TR" u="sng" dirty="0">
              <a:solidFill>
                <a:srgbClr val="FF0000"/>
              </a:solidFill>
            </a:endParaRPr>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6" name="6-Noktalı Yıldız 5"/>
          <p:cNvSpPr/>
          <p:nvPr/>
        </p:nvSpPr>
        <p:spPr>
          <a:xfrm>
            <a:off x="3910239" y="325815"/>
            <a:ext cx="954741" cy="954741"/>
          </a:xfrm>
          <a:prstGeom prst="star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a:t>Md 14</a:t>
            </a:r>
          </a:p>
        </p:txBody>
      </p:sp>
    </p:spTree>
    <p:extLst>
      <p:ext uri="{BB962C8B-B14F-4D97-AF65-F5344CB8AC3E}">
        <p14:creationId xmlns:p14="http://schemas.microsoft.com/office/powerpoint/2010/main" val="102659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3 Tanımlar</a:t>
            </a:r>
            <a:br>
              <a:rPr lang="tr-TR" dirty="0"/>
            </a:br>
            <a:r>
              <a:rPr lang="tr-TR" sz="3200" dirty="0"/>
              <a:t>Pazardaki roller ile ilişkili tanımlar</a:t>
            </a:r>
            <a:endParaRPr lang="tr-TR" dirty="0"/>
          </a:p>
        </p:txBody>
      </p:sp>
      <p:sp>
        <p:nvSpPr>
          <p:cNvPr id="3" name="İçerik Yer Tutucusu 2"/>
          <p:cNvSpPr>
            <a:spLocks noGrp="1"/>
          </p:cNvSpPr>
          <p:nvPr>
            <p:ph idx="1"/>
          </p:nvPr>
        </p:nvSpPr>
        <p:spPr/>
        <p:txBody>
          <a:bodyPr>
            <a:normAutofit/>
          </a:bodyPr>
          <a:lstStyle/>
          <a:p>
            <a:pPr marL="0" indent="0">
              <a:buNone/>
            </a:pPr>
            <a:r>
              <a:rPr lang="tr-TR" b="1" dirty="0"/>
              <a:t>Dağıtıcı</a:t>
            </a:r>
            <a:endParaRPr lang="tr-TR" dirty="0"/>
          </a:p>
          <a:p>
            <a:pPr marL="0" indent="0">
              <a:buNone/>
            </a:pPr>
            <a:r>
              <a:rPr lang="tr-TR" u="sng" dirty="0">
                <a:solidFill>
                  <a:srgbClr val="FF0000"/>
                </a:solidFill>
              </a:rPr>
              <a:t>Cihazın yönetmeliğe uygun olmadığını düşünürse;</a:t>
            </a:r>
          </a:p>
          <a:p>
            <a:r>
              <a:rPr lang="tr-TR" u="sng" dirty="0">
                <a:solidFill>
                  <a:srgbClr val="FF0000"/>
                </a:solidFill>
              </a:rPr>
              <a:t>imalatçıyı ve varsa yetkili temsilci ile ithalatçıyı ivedilikle bilgilendirir.</a:t>
            </a:r>
          </a:p>
          <a:p>
            <a:r>
              <a:rPr lang="tr-TR" u="sng" dirty="0">
                <a:solidFill>
                  <a:srgbClr val="FF0000"/>
                </a:solidFill>
              </a:rPr>
              <a:t>bu cihazı uygun hale getirmeye, piyasadan çekmeye veya geri çağırmaya yönelik gerekli düzeltici faaliyetin uygun şekilde yürütülmesini sağlamak için imalatçı, varsa yetkili temsilci, ithalatçı ve Kurum ile iş birliği yapar.</a:t>
            </a:r>
          </a:p>
          <a:p>
            <a:r>
              <a:rPr lang="tr-TR" u="sng" dirty="0">
                <a:solidFill>
                  <a:srgbClr val="FF0000"/>
                </a:solidFill>
              </a:rPr>
              <a:t>cihazın ciddi bir risk teşkil ettiğini düşünmesi veya buna ilişkin gerekçesi olması durumunda, özellikle uygunsuzluk ve yürütülen düzeltici faaliyet hakkında ayrıntılar vererek, Kurumu da ivedilikle bilgilendirir.</a:t>
            </a:r>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6" name="6-Noktalı Yıldız 5"/>
          <p:cNvSpPr/>
          <p:nvPr/>
        </p:nvSpPr>
        <p:spPr>
          <a:xfrm>
            <a:off x="3910239" y="325815"/>
            <a:ext cx="954741" cy="954741"/>
          </a:xfrm>
          <a:prstGeom prst="star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a:t>Md 14</a:t>
            </a:r>
          </a:p>
        </p:txBody>
      </p:sp>
    </p:spTree>
    <p:extLst>
      <p:ext uri="{BB962C8B-B14F-4D97-AF65-F5344CB8AC3E}">
        <p14:creationId xmlns:p14="http://schemas.microsoft.com/office/powerpoint/2010/main" val="168001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3 Tanımlar</a:t>
            </a:r>
            <a:br>
              <a:rPr lang="tr-TR" dirty="0"/>
            </a:br>
            <a:r>
              <a:rPr lang="tr-TR" sz="3200" dirty="0"/>
              <a:t>Pazardaki roller ile ilişkili tanımlar</a:t>
            </a:r>
            <a:endParaRPr lang="tr-TR" dirty="0"/>
          </a:p>
        </p:txBody>
      </p:sp>
      <p:sp>
        <p:nvSpPr>
          <p:cNvPr id="3" name="İçerik Yer Tutucusu 2"/>
          <p:cNvSpPr>
            <a:spLocks noGrp="1"/>
          </p:cNvSpPr>
          <p:nvPr>
            <p:ph idx="1"/>
          </p:nvPr>
        </p:nvSpPr>
        <p:spPr/>
        <p:txBody>
          <a:bodyPr>
            <a:normAutofit/>
          </a:bodyPr>
          <a:lstStyle/>
          <a:p>
            <a:pPr marL="0" indent="0">
              <a:buNone/>
            </a:pPr>
            <a:r>
              <a:rPr lang="tr-TR" b="1" dirty="0"/>
              <a:t>Dağıtıcı</a:t>
            </a:r>
            <a:endParaRPr lang="tr-TR" dirty="0"/>
          </a:p>
          <a:p>
            <a:pPr marL="0" indent="0">
              <a:buNone/>
            </a:pPr>
            <a:r>
              <a:rPr lang="tr-TR" u="sng" dirty="0">
                <a:solidFill>
                  <a:srgbClr val="FF0000"/>
                </a:solidFill>
              </a:rPr>
              <a:t>Cihazın yönetmeliğe uygun olmadığını düşünürse;</a:t>
            </a:r>
          </a:p>
          <a:p>
            <a:r>
              <a:rPr lang="tr-TR" u="sng" dirty="0">
                <a:solidFill>
                  <a:srgbClr val="FF0000"/>
                </a:solidFill>
              </a:rPr>
              <a:t>şüpheli olumsuz olaylar hakkında sağlık profesyonelleri, hastalar veya kullanıcılardan şikâyetler ya da raporlar alan dağıtıcılar, bu bilgileri imalatçıya ve varsa yetkili temsilci ile ithalatçıya ivedilikle iletir.</a:t>
            </a:r>
          </a:p>
          <a:p>
            <a:r>
              <a:rPr lang="tr-TR" u="sng" dirty="0">
                <a:solidFill>
                  <a:srgbClr val="FF0000"/>
                </a:solidFill>
              </a:rPr>
              <a:t>şikâyetlerin, uygun olmayan cihazların, geri çağırmaların ve piyasadan çekmelerin kaydını tutar; imalatçıyı ve mevcutsa yetkili temsilci ile ithalatçıyı bu tür takipler hakkında bilgilendirir ve talepleri üzerine onlara her türlü bilgiyi sağlar.</a:t>
            </a:r>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6" name="6-Noktalı Yıldız 5"/>
          <p:cNvSpPr/>
          <p:nvPr/>
        </p:nvSpPr>
        <p:spPr>
          <a:xfrm>
            <a:off x="3910239" y="325815"/>
            <a:ext cx="954741" cy="954741"/>
          </a:xfrm>
          <a:prstGeom prst="star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a:t>Md 14</a:t>
            </a:r>
          </a:p>
        </p:txBody>
      </p:sp>
    </p:spTree>
    <p:extLst>
      <p:ext uri="{BB962C8B-B14F-4D97-AF65-F5344CB8AC3E}">
        <p14:creationId xmlns:p14="http://schemas.microsoft.com/office/powerpoint/2010/main" val="16797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Madde 3 Tanımlar</a:t>
            </a:r>
            <a:br>
              <a:rPr lang="tr-TR" dirty="0"/>
            </a:br>
            <a:r>
              <a:rPr lang="tr-TR" sz="3200" dirty="0"/>
              <a:t>Klinik araştırma ile ilgili tanımlar</a:t>
            </a:r>
          </a:p>
        </p:txBody>
      </p:sp>
      <p:sp>
        <p:nvSpPr>
          <p:cNvPr id="3" name="İçerik Yer Tutucusu 2"/>
          <p:cNvSpPr>
            <a:spLocks noGrp="1"/>
          </p:cNvSpPr>
          <p:nvPr>
            <p:ph idx="1"/>
          </p:nvPr>
        </p:nvSpPr>
        <p:spPr>
          <a:xfrm>
            <a:off x="4814047" y="804689"/>
            <a:ext cx="6281873" cy="5248622"/>
          </a:xfrm>
        </p:spPr>
        <p:txBody>
          <a:bodyPr>
            <a:normAutofit/>
          </a:bodyPr>
          <a:lstStyle/>
          <a:p>
            <a:r>
              <a:rPr lang="tr-TR" b="1" dirty="0"/>
              <a:t>Araştırma amaçlı cihaz</a:t>
            </a:r>
            <a:r>
              <a:rPr lang="tr-TR" dirty="0"/>
              <a:t>:</a:t>
            </a:r>
            <a:r>
              <a:rPr lang="tr-TR" dirty="0">
                <a:solidFill>
                  <a:srgbClr val="FF0000"/>
                </a:solidFill>
              </a:rPr>
              <a:t> </a:t>
            </a:r>
            <a:r>
              <a:rPr lang="tr-TR" dirty="0"/>
              <a:t>Bir klinik araştırma kapsamında değerlendirilmekte olan cihazı, </a:t>
            </a:r>
          </a:p>
          <a:p>
            <a:r>
              <a:rPr lang="tr-TR" b="1" dirty="0"/>
              <a:t>Araştırmacı:</a:t>
            </a:r>
            <a:r>
              <a:rPr lang="tr-TR" dirty="0">
                <a:solidFill>
                  <a:srgbClr val="FF0000"/>
                </a:solidFill>
              </a:rPr>
              <a:t> </a:t>
            </a:r>
            <a:r>
              <a:rPr lang="tr-TR" dirty="0"/>
              <a:t>Klinik araştırmanın yürütüldüğü yerde klinik araştırmanın yürütülmesinden sorumlu olan kişiyi </a:t>
            </a:r>
          </a:p>
          <a:p>
            <a:r>
              <a:rPr lang="tr-TR" b="1" dirty="0"/>
              <a:t>Klinik araştırma:</a:t>
            </a:r>
            <a:r>
              <a:rPr lang="tr-TR" dirty="0">
                <a:solidFill>
                  <a:srgbClr val="FF0000"/>
                </a:solidFill>
              </a:rPr>
              <a:t> </a:t>
            </a:r>
            <a:r>
              <a:rPr lang="tr-TR" dirty="0"/>
              <a:t>Bir cihazın güvenliliğini veya performansını değerlendirmek üzere yürütülen, bir veya daha fazla gönüllünün dâhil olduğu her türlü sistematik araştırmayı, </a:t>
            </a:r>
          </a:p>
          <a:p>
            <a:r>
              <a:rPr lang="tr-TR" b="1" dirty="0"/>
              <a:t>Klinik araştırma planı/protokolü</a:t>
            </a:r>
            <a:r>
              <a:rPr lang="tr-TR" dirty="0"/>
              <a:t>: </a:t>
            </a:r>
            <a:r>
              <a:rPr lang="tr-TR" dirty="0">
                <a:solidFill>
                  <a:srgbClr val="FF0000"/>
                </a:solidFill>
              </a:rPr>
              <a:t> </a:t>
            </a:r>
            <a:r>
              <a:rPr lang="tr-TR" dirty="0"/>
              <a:t>Bir klinik araştırmanın gerekçesini, amaçlarını, tasarımını, metodolojisini, izlenmesini, istatistiksel değerlendirmelerini, organizasyonunu ve nasıl yürütüleceğini açıklayan dokümanı, </a:t>
            </a:r>
          </a:p>
        </p:txBody>
      </p:sp>
      <p:pic>
        <p:nvPicPr>
          <p:cNvPr id="5" name="Resim 4"/>
          <p:cNvPicPr>
            <a:picLocks noChangeAspect="1"/>
          </p:cNvPicPr>
          <p:nvPr/>
        </p:nvPicPr>
        <p:blipFill>
          <a:blip r:embed="rId3"/>
          <a:stretch>
            <a:fillRect/>
          </a:stretch>
        </p:blipFill>
        <p:spPr>
          <a:xfrm>
            <a:off x="2783263" y="5015139"/>
            <a:ext cx="2638425" cy="1733550"/>
          </a:xfrm>
          <a:prstGeom prst="rect">
            <a:avLst/>
          </a:prstGeom>
        </p:spPr>
      </p:pic>
      <p:pic>
        <p:nvPicPr>
          <p:cNvPr id="6" name="Picture 2" descr="UDEM Logo Vector (.CDR) Free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7" name="6-Noktalı Yıldız 6"/>
          <p:cNvSpPr/>
          <p:nvPr/>
        </p:nvSpPr>
        <p:spPr>
          <a:xfrm>
            <a:off x="3603812" y="309282"/>
            <a:ext cx="1210235" cy="1237130"/>
          </a:xfrm>
          <a:prstGeom prst="star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a:t>Ek XV</a:t>
            </a:r>
          </a:p>
        </p:txBody>
      </p:sp>
    </p:spTree>
    <p:extLst>
      <p:ext uri="{BB962C8B-B14F-4D97-AF65-F5344CB8AC3E}">
        <p14:creationId xmlns:p14="http://schemas.microsoft.com/office/powerpoint/2010/main" val="2435548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3 Tanımlar</a:t>
            </a:r>
            <a:br>
              <a:rPr lang="tr-TR" dirty="0"/>
            </a:br>
            <a:r>
              <a:rPr lang="tr-TR" sz="3200" dirty="0"/>
              <a:t>Klinik araştırma ile ilgili tanımlar</a:t>
            </a:r>
            <a:endParaRPr lang="tr-TR" dirty="0"/>
          </a:p>
        </p:txBody>
      </p:sp>
      <p:sp>
        <p:nvSpPr>
          <p:cNvPr id="3" name="İçerik Yer Tutucusu 2"/>
          <p:cNvSpPr>
            <a:spLocks noGrp="1"/>
          </p:cNvSpPr>
          <p:nvPr>
            <p:ph idx="1"/>
          </p:nvPr>
        </p:nvSpPr>
        <p:spPr/>
        <p:txBody>
          <a:bodyPr>
            <a:normAutofit fontScale="92500" lnSpcReduction="20000"/>
          </a:bodyPr>
          <a:lstStyle/>
          <a:p>
            <a:r>
              <a:rPr lang="tr-TR" b="1" dirty="0"/>
              <a:t>Gönüllü</a:t>
            </a:r>
            <a:r>
              <a:rPr lang="tr-TR" dirty="0"/>
              <a:t>: Bir klinik araştırmaya iştirak eden kişiyi </a:t>
            </a:r>
          </a:p>
          <a:p>
            <a:r>
              <a:rPr lang="tr-TR" b="1" dirty="0"/>
              <a:t>Bilgilendirilmiş gönüllü oluru</a:t>
            </a:r>
            <a:r>
              <a:rPr lang="tr-TR" dirty="0"/>
              <a:t>: Gönüllünün, belirli bir klinik araştırmaya iştirak etme kararını gösteren, klinik araştırmanın bütün yönleri hakkında bilgilendirilmesinden sonra klinik araştırmaya iştirak için istekliliğinin özgürce ve gönüllü olarak ifadesini ya da çocuklar ve kısıtlılar söz konusu olduğunda bu kişilerin klinik araştırmaya dâhil edilmeleri için yasal vasilerinden alınan izni veya onayı </a:t>
            </a:r>
          </a:p>
          <a:p>
            <a:r>
              <a:rPr lang="tr-TR" b="1" dirty="0"/>
              <a:t>Etik kurul</a:t>
            </a:r>
            <a:r>
              <a:rPr lang="tr-TR" dirty="0"/>
              <a:t>: Kurum onayı ile kurularak Kurum web sayfasında yayımlanan listede yer alan ve meslekten olmayan kişilerin, özellikle hastaların veya hasta örgütlerinin beklentilerini göz önünde bulundurarak bu Yönetmeliğin amaçları doğrultusunda görüş vermek için yetkilendirilmiş bağımsız kurulu, </a:t>
            </a:r>
          </a:p>
          <a:p>
            <a:r>
              <a:rPr lang="tr-TR" b="1" dirty="0"/>
              <a:t>Destekleyici (Sponsor): </a:t>
            </a:r>
            <a:r>
              <a:rPr lang="tr-TR" dirty="0"/>
              <a:t>Klinik araştırmanın başlatılması, yönetilmesi ve finansmanının sağlanması sorumluğunu alan kişi, şirket, kurum veya kuruluşu </a:t>
            </a:r>
          </a:p>
          <a:p>
            <a:endParaRPr lang="tr-TR" dirty="0"/>
          </a:p>
        </p:txBody>
      </p:sp>
      <p:pic>
        <p:nvPicPr>
          <p:cNvPr id="5"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477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3 Tanımlar</a:t>
            </a:r>
            <a:br>
              <a:rPr lang="tr-TR" dirty="0"/>
            </a:br>
            <a:r>
              <a:rPr lang="tr-TR" sz="3200" dirty="0"/>
              <a:t>Klinik değerlendirme ile ilgili tanımlar</a:t>
            </a:r>
            <a:endParaRPr lang="tr-TR" dirty="0"/>
          </a:p>
        </p:txBody>
      </p:sp>
      <p:sp>
        <p:nvSpPr>
          <p:cNvPr id="3" name="İçerik Yer Tutucusu 2"/>
          <p:cNvSpPr>
            <a:spLocks noGrp="1"/>
          </p:cNvSpPr>
          <p:nvPr>
            <p:ph idx="1"/>
          </p:nvPr>
        </p:nvSpPr>
        <p:spPr/>
        <p:txBody>
          <a:bodyPr>
            <a:normAutofit fontScale="77500" lnSpcReduction="20000"/>
          </a:bodyPr>
          <a:lstStyle/>
          <a:p>
            <a:r>
              <a:rPr lang="tr-TR" b="1" dirty="0"/>
              <a:t>Klinik değerlendirme</a:t>
            </a:r>
            <a:r>
              <a:rPr lang="tr-TR" dirty="0"/>
              <a:t>: İmalatçının belirlediği amaç kapsamında kullanıldığında, cihazın; klinik faydaları dâhil güvenliliğini ve performansını doğrulamak üzere cihazla ilgili klinik verileri sürekli olarak oluşturma, toplama, analiz etme ve değerlendirmeye yönelik sistematik ve planlı bir süreci, </a:t>
            </a:r>
          </a:p>
          <a:p>
            <a:r>
              <a:rPr lang="tr-TR" b="1" dirty="0"/>
              <a:t>Klinik fayda</a:t>
            </a:r>
            <a:r>
              <a:rPr lang="tr-TR" dirty="0"/>
              <a:t>: Bir cihazın, bireyin sağlığı üzerindeki tanıyla ilgili çıktı/çıktılar da dâhil olmak üzere anlamlı, ölçülebilir, hastayla ilişkili klinik çıktı/çıktılar açısından ifade edilebilen olumlu etkisini ya da cihazın hasta yönetimi veya kamu sağlığı üzerindeki olumlu etkisini, </a:t>
            </a:r>
          </a:p>
          <a:p>
            <a:r>
              <a:rPr lang="tr-TR" b="1" dirty="0"/>
              <a:t>Klinik kanıt</a:t>
            </a:r>
            <a:r>
              <a:rPr lang="tr-TR" dirty="0"/>
              <a:t>: İmalatçının belirlediği amaç kapsamında kullanıldığında, cihazın güvenliliğine ve amaçlanan klinik faydasına/faydalarına yönelik nitelikli bir değerlendirmeye imkân tanımak üzere cihaza ilişkin yeterli miktarda ve kalitede klinik veriyi ve klinik değerlendirme sonuçlarını, </a:t>
            </a:r>
          </a:p>
          <a:p>
            <a:r>
              <a:rPr lang="tr-TR" b="1" dirty="0"/>
              <a:t>Performans</a:t>
            </a:r>
            <a:r>
              <a:rPr lang="tr-TR" dirty="0"/>
              <a:t>: Bir cihazın, imalatçı tarafından beyan edilen kullanım amacını gerçekleştirebilme kabiliyetini, </a:t>
            </a:r>
          </a:p>
          <a:p>
            <a:r>
              <a:rPr lang="tr-TR" b="1" dirty="0"/>
              <a:t>Klinik performans</a:t>
            </a:r>
            <a:r>
              <a:rPr lang="tr-TR" dirty="0"/>
              <a:t>: İmalatçının belirlediği amaç kapsamında kullanıldığında cihazın, imalatçı tarafından beyan edilen kullanım amacını yerine getirmek ve bu suretle hastalar üzerinde klinik fayda sağlamak üzere </a:t>
            </a:r>
            <a:r>
              <a:rPr lang="tr-TR" dirty="0" err="1"/>
              <a:t>diyagnostik</a:t>
            </a:r>
            <a:r>
              <a:rPr lang="tr-TR" dirty="0"/>
              <a:t> karakteristikleri de dâhil olmak üzere, teknik veya işlevsel karakteristiklerinden ortaya çıkan doğrudan veya dolaylı herhangi bir tıbbi etkiyle sonuçlanan kabiliyetini, </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5" name="6-Noktalı Yıldız 4"/>
          <p:cNvSpPr/>
          <p:nvPr/>
        </p:nvSpPr>
        <p:spPr>
          <a:xfrm>
            <a:off x="3603812" y="309282"/>
            <a:ext cx="1210235" cy="1237130"/>
          </a:xfrm>
          <a:prstGeom prst="star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a:t>Ek XIV</a:t>
            </a:r>
          </a:p>
        </p:txBody>
      </p:sp>
      <p:pic>
        <p:nvPicPr>
          <p:cNvPr id="6" name="Resim 5"/>
          <p:cNvPicPr>
            <a:picLocks noChangeAspect="1"/>
          </p:cNvPicPr>
          <p:nvPr/>
        </p:nvPicPr>
        <p:blipFill>
          <a:blip r:embed="rId4"/>
          <a:stretch>
            <a:fillRect/>
          </a:stretch>
        </p:blipFill>
        <p:spPr>
          <a:xfrm>
            <a:off x="2966078" y="5013909"/>
            <a:ext cx="2152369" cy="1612199"/>
          </a:xfrm>
          <a:prstGeom prst="rect">
            <a:avLst/>
          </a:prstGeom>
        </p:spPr>
      </p:pic>
      <p:sp>
        <p:nvSpPr>
          <p:cNvPr id="7" name="Dalga 6">
            <a:extLst>
              <a:ext uri="{FF2B5EF4-FFF2-40B4-BE49-F238E27FC236}">
                <a16:creationId xmlns:a16="http://schemas.microsoft.com/office/drawing/2014/main" id="{54BA5A52-EDE5-A074-A1C0-E9C08BB402F7}"/>
              </a:ext>
            </a:extLst>
          </p:cNvPr>
          <p:cNvSpPr/>
          <p:nvPr/>
        </p:nvSpPr>
        <p:spPr>
          <a:xfrm>
            <a:off x="1149130" y="76742"/>
            <a:ext cx="1378498" cy="1581079"/>
          </a:xfrm>
          <a:prstGeom prst="wav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dirty="0"/>
              <a:t>MDCG 2020-13,</a:t>
            </a:r>
          </a:p>
          <a:p>
            <a:pPr algn="ctr"/>
            <a:r>
              <a:rPr lang="tr-TR" dirty="0"/>
              <a:t>2020-5</a:t>
            </a:r>
          </a:p>
        </p:txBody>
      </p:sp>
    </p:spTree>
    <p:extLst>
      <p:ext uri="{BB962C8B-B14F-4D97-AF65-F5344CB8AC3E}">
        <p14:creationId xmlns:p14="http://schemas.microsoft.com/office/powerpoint/2010/main" val="2506158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3 Tanımlar</a:t>
            </a:r>
            <a:br>
              <a:rPr lang="tr-TR" dirty="0"/>
            </a:br>
            <a:r>
              <a:rPr lang="tr-TR" sz="3200" dirty="0"/>
              <a:t>Klinik değerlendirme ile ilgili tanımlar</a:t>
            </a:r>
            <a:endParaRPr lang="tr-TR" dirty="0"/>
          </a:p>
        </p:txBody>
      </p:sp>
      <p:sp>
        <p:nvSpPr>
          <p:cNvPr id="3" name="İçerik Yer Tutucusu 2"/>
          <p:cNvSpPr>
            <a:spLocks noGrp="1"/>
          </p:cNvSpPr>
          <p:nvPr>
            <p:ph idx="1"/>
          </p:nvPr>
        </p:nvSpPr>
        <p:spPr/>
        <p:txBody>
          <a:bodyPr>
            <a:normAutofit fontScale="85000" lnSpcReduction="10000"/>
          </a:bodyPr>
          <a:lstStyle/>
          <a:p>
            <a:r>
              <a:rPr lang="tr-TR" b="1" dirty="0"/>
              <a:t>Klinik veri</a:t>
            </a:r>
            <a:r>
              <a:rPr lang="tr-TR" dirty="0"/>
              <a:t>: Bir cihazın kullanımından elde edilen ve bu Yönetmelik uyarınca; </a:t>
            </a:r>
          </a:p>
          <a:p>
            <a:pPr lvl="1"/>
            <a:r>
              <a:rPr lang="tr-TR" dirty="0"/>
              <a:t>İlgili cihazın klinik araştırmasından veya araştırmalarından, </a:t>
            </a:r>
          </a:p>
          <a:p>
            <a:pPr lvl="1"/>
            <a:r>
              <a:rPr lang="tr-TR" dirty="0"/>
              <a:t>Söz konusu cihaza eşdeğerliliği gösterilebilen bir cihazla ilgili klinik araştırma/araştırmalardan ya da bilimsel literatürde raporlanan diğer çalışmalardan, </a:t>
            </a:r>
          </a:p>
          <a:p>
            <a:pPr lvl="1"/>
            <a:r>
              <a:rPr lang="tr-TR" dirty="0"/>
              <a:t>Söz konusu cihaza veya bu cihaza eşdeğerliliği gösterilebilen bir cihaza yönelik diğer klinik tecrübelere ilişkin hakemli bilimsel literatürde yayımlanmış raporlardan, </a:t>
            </a:r>
          </a:p>
          <a:p>
            <a:pPr lvl="1"/>
            <a:r>
              <a:rPr lang="tr-TR" dirty="0"/>
              <a:t>Piyasaya arz sonrası gözetimden, özellikle piyasaya arz sonrası klinik takipten gelen klinik açıdan ilgili bilgilerden, </a:t>
            </a:r>
          </a:p>
          <a:p>
            <a:pPr marL="0" indent="0">
              <a:buNone/>
            </a:pPr>
            <a:r>
              <a:rPr lang="tr-TR" dirty="0"/>
              <a:t>     sağlanan güvenlilik ve performansa ilişkin bilgileri, </a:t>
            </a:r>
          </a:p>
          <a:p>
            <a:r>
              <a:rPr lang="tr-TR" b="1" dirty="0"/>
              <a:t>Kullanıcı</a:t>
            </a:r>
            <a:r>
              <a:rPr lang="tr-TR" dirty="0"/>
              <a:t>: Bir cihazı kullanan sağlık profesyoneli veya meslekten olmayan kişiyi, </a:t>
            </a:r>
          </a:p>
          <a:p>
            <a:r>
              <a:rPr lang="tr-TR" b="1" dirty="0"/>
              <a:t>Kullanım amacı</a:t>
            </a:r>
            <a:r>
              <a:rPr lang="tr-TR" dirty="0"/>
              <a:t>: Etikette, kullanım talimatında veya tanıtım / satış materyallerinde veyahut bildirilerinde imalatçı tarafından sağlanan bilgilere göre ve klinik değerlendirmede imalatçı tarafından belirtildiği şekilde bir cihazın amaçlanan kullanımını, </a:t>
            </a:r>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26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3 Tanımlar</a:t>
            </a:r>
            <a:br>
              <a:rPr lang="tr-TR" dirty="0"/>
            </a:br>
            <a:r>
              <a:rPr lang="tr-TR" sz="3200" dirty="0"/>
              <a:t>Klinik değerlendirme ile ilgili tanımlar</a:t>
            </a:r>
            <a:endParaRPr lang="tr-TR" dirty="0"/>
          </a:p>
        </p:txBody>
      </p:sp>
      <p:sp>
        <p:nvSpPr>
          <p:cNvPr id="3" name="İçerik Yer Tutucusu 2"/>
          <p:cNvSpPr>
            <a:spLocks noGrp="1"/>
          </p:cNvSpPr>
          <p:nvPr>
            <p:ph sz="half" idx="1"/>
          </p:nvPr>
        </p:nvSpPr>
        <p:spPr>
          <a:xfrm>
            <a:off x="5120878" y="803187"/>
            <a:ext cx="7066083" cy="2141719"/>
          </a:xfrm>
        </p:spPr>
        <p:txBody>
          <a:bodyPr>
            <a:normAutofit fontScale="85000" lnSpcReduction="20000"/>
          </a:bodyPr>
          <a:lstStyle/>
          <a:p>
            <a:r>
              <a:rPr lang="tr-TR" b="1" dirty="0"/>
              <a:t>Risk</a:t>
            </a:r>
            <a:r>
              <a:rPr lang="tr-TR" dirty="0"/>
              <a:t>: Zararın oluşma olasılığı ile şiddetinin kombinasyonunu, </a:t>
            </a:r>
          </a:p>
          <a:p>
            <a:r>
              <a:rPr lang="tr-TR" b="1" dirty="0"/>
              <a:t>Fayda-risk tespiti</a:t>
            </a:r>
            <a:r>
              <a:rPr lang="tr-TR" dirty="0"/>
              <a:t>: İmalatçının beyan ettiği kullanım amacına uygun olarak kullanıldığında, cihazın amaçlanan kullanımı ile ilgili muhtemel fayda ve risklere ilişkin tüm değerlendirmelerin analizini, </a:t>
            </a:r>
          </a:p>
          <a:p>
            <a:endParaRPr lang="tr-TR" dirty="0"/>
          </a:p>
        </p:txBody>
      </p:sp>
      <p:sp>
        <p:nvSpPr>
          <p:cNvPr id="6" name="İçerik Yer Tutucusu 5"/>
          <p:cNvSpPr>
            <a:spLocks noGrp="1"/>
          </p:cNvSpPr>
          <p:nvPr>
            <p:ph sz="half" idx="2"/>
          </p:nvPr>
        </p:nvSpPr>
        <p:spPr>
          <a:xfrm>
            <a:off x="5118446" y="3897475"/>
            <a:ext cx="4127527" cy="2383586"/>
          </a:xfrm>
        </p:spPr>
        <p:txBody>
          <a:bodyPr>
            <a:normAutofit fontScale="85000" lnSpcReduction="20000"/>
          </a:bodyPr>
          <a:lstStyle/>
          <a:p>
            <a:r>
              <a:rPr lang="tr-TR" b="1" dirty="0"/>
              <a:t>Etiket</a:t>
            </a:r>
            <a:r>
              <a:rPr lang="tr-TR" dirty="0"/>
              <a:t>: Cihazın kendi üzerinde ya da her bir birim ambalajı üzerinde veya çoklu cihaz ambalajı üzerinde bulunan yazılı, basılı veya grafiksel bilgileri, </a:t>
            </a:r>
          </a:p>
          <a:p>
            <a:r>
              <a:rPr lang="tr-TR" b="1" dirty="0"/>
              <a:t>Kullanım talimatı</a:t>
            </a:r>
            <a:r>
              <a:rPr lang="tr-TR" dirty="0"/>
              <a:t>: Cihazın kullanım amacı, uygun kullanımı ve alınması gereken önlemler hakkında kullanıcıyı bilgilendirmek üzere imalatçı tarafından sağlanan bilgileri </a:t>
            </a:r>
          </a:p>
          <a:p>
            <a:endParaRPr lang="tr-TR" b="1" dirty="0"/>
          </a:p>
          <a:p>
            <a:endParaRPr lang="tr-TR" dirty="0"/>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stretch>
            <a:fillRect/>
          </a:stretch>
        </p:blipFill>
        <p:spPr>
          <a:xfrm>
            <a:off x="3854387" y="5123124"/>
            <a:ext cx="1070881" cy="834781"/>
          </a:xfrm>
          <a:prstGeom prst="rect">
            <a:avLst/>
          </a:prstGeom>
        </p:spPr>
      </p:pic>
      <p:pic>
        <p:nvPicPr>
          <p:cNvPr id="8" name="Resim 7"/>
          <p:cNvPicPr>
            <a:picLocks noChangeAspect="1"/>
          </p:cNvPicPr>
          <p:nvPr/>
        </p:nvPicPr>
        <p:blipFill>
          <a:blip r:embed="rId4"/>
          <a:stretch>
            <a:fillRect/>
          </a:stretch>
        </p:blipFill>
        <p:spPr>
          <a:xfrm>
            <a:off x="9245973" y="3981059"/>
            <a:ext cx="2762250" cy="1657350"/>
          </a:xfrm>
          <a:prstGeom prst="rect">
            <a:avLst/>
          </a:prstGeom>
        </p:spPr>
      </p:pic>
      <p:pic>
        <p:nvPicPr>
          <p:cNvPr id="9" name="Resim 8"/>
          <p:cNvPicPr>
            <a:picLocks noChangeAspect="1"/>
          </p:cNvPicPr>
          <p:nvPr/>
        </p:nvPicPr>
        <p:blipFill>
          <a:blip r:embed="rId5"/>
          <a:stretch>
            <a:fillRect/>
          </a:stretch>
        </p:blipFill>
        <p:spPr>
          <a:xfrm>
            <a:off x="6222973" y="1971052"/>
            <a:ext cx="2657475" cy="1724025"/>
          </a:xfrm>
          <a:prstGeom prst="rect">
            <a:avLst/>
          </a:prstGeom>
        </p:spPr>
      </p:pic>
    </p:spTree>
    <p:extLst>
      <p:ext uri="{BB962C8B-B14F-4D97-AF65-F5344CB8AC3E}">
        <p14:creationId xmlns:p14="http://schemas.microsoft.com/office/powerpoint/2010/main" val="3570046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Madde 3 Tanımlar</a:t>
            </a:r>
            <a:br>
              <a:rPr lang="tr-TR" dirty="0"/>
            </a:br>
            <a:r>
              <a:rPr lang="tr-TR" sz="2700" dirty="0"/>
              <a:t>Uygunluk değerlendirme ile ilgili tanımlar</a:t>
            </a:r>
          </a:p>
        </p:txBody>
      </p:sp>
      <p:sp>
        <p:nvSpPr>
          <p:cNvPr id="3" name="İçerik Yer Tutucusu 2"/>
          <p:cNvSpPr>
            <a:spLocks noGrp="1"/>
          </p:cNvSpPr>
          <p:nvPr>
            <p:ph sz="half" idx="1"/>
          </p:nvPr>
        </p:nvSpPr>
        <p:spPr>
          <a:xfrm>
            <a:off x="5001007" y="691922"/>
            <a:ext cx="6269591" cy="2382651"/>
          </a:xfrm>
        </p:spPr>
        <p:txBody>
          <a:bodyPr>
            <a:normAutofit fontScale="70000" lnSpcReduction="20000"/>
          </a:bodyPr>
          <a:lstStyle/>
          <a:p>
            <a:r>
              <a:rPr lang="tr-TR" b="1" dirty="0"/>
              <a:t>Uygunluk değerlendirmesi</a:t>
            </a:r>
            <a:r>
              <a:rPr lang="tr-TR" dirty="0"/>
              <a:t>: Bir cihazla ilgili bu Yönetmeliğin gerekliliklerinin yerine getirilip getirilmediğini gösteren süreci, </a:t>
            </a:r>
          </a:p>
          <a:p>
            <a:r>
              <a:rPr lang="tr-TR" b="1" dirty="0"/>
              <a:t>Uygunluk değerlendirme kuruluşu</a:t>
            </a:r>
            <a:r>
              <a:rPr lang="tr-TR" dirty="0"/>
              <a:t>: Kalibrasyon, test, belgelendirme ve muayene dâhil olmak üzere, üçüncü taraf uygunluk değerlendirme faaliyetlerini yürüten kuruluşu </a:t>
            </a:r>
          </a:p>
          <a:p>
            <a:r>
              <a:rPr lang="tr-TR" b="1" dirty="0"/>
              <a:t>Onaylanmış kuruluş: </a:t>
            </a:r>
            <a:r>
              <a:rPr lang="tr-TR" dirty="0"/>
              <a:t>Bu Yönetmelik uyarınca atanmış uygunluk değerlendirme kuruluşunu </a:t>
            </a:r>
          </a:p>
        </p:txBody>
      </p:sp>
      <p:sp>
        <p:nvSpPr>
          <p:cNvPr id="8" name="İçerik Yer Tutucusu 7"/>
          <p:cNvSpPr>
            <a:spLocks noGrp="1"/>
          </p:cNvSpPr>
          <p:nvPr>
            <p:ph sz="half" idx="2"/>
          </p:nvPr>
        </p:nvSpPr>
        <p:spPr>
          <a:xfrm>
            <a:off x="5118447" y="3672162"/>
            <a:ext cx="5639200" cy="2383586"/>
          </a:xfrm>
        </p:spPr>
        <p:txBody>
          <a:bodyPr>
            <a:normAutofit fontScale="70000" lnSpcReduction="20000"/>
          </a:bodyPr>
          <a:lstStyle/>
          <a:p>
            <a:r>
              <a:rPr lang="tr-TR" b="1" dirty="0"/>
              <a:t>Uyumlaştırılmış standart</a:t>
            </a:r>
            <a:r>
              <a:rPr lang="tr-TR" dirty="0"/>
              <a:t>: Uyumlaştırılmış Avrupa Birliği Mevzuatını uygulamak amacıyla Komisyon’un talebine istinaden kabul edil</a:t>
            </a:r>
          </a:p>
          <a:p>
            <a:r>
              <a:rPr lang="tr-TR" b="1" dirty="0"/>
              <a:t>Ortak </a:t>
            </a:r>
            <a:r>
              <a:rPr lang="tr-TR" b="1" dirty="0" err="1"/>
              <a:t>spesifikasyonlar</a:t>
            </a:r>
            <a:r>
              <a:rPr lang="tr-TR" dirty="0"/>
              <a:t>: Bir cihaza, sürece veya sisteme uygulanabilen yasal yükümlülüklere uymayı mümkün kılan, standart harici teknik ve/veya klinik gereklilikler dizisini, en bir Avrupa standardını, </a:t>
            </a:r>
          </a:p>
          <a:p>
            <a:r>
              <a:rPr lang="tr-TR" b="1" dirty="0"/>
              <a:t>CE işareti veya CE uygunluk işareti</a:t>
            </a:r>
            <a:r>
              <a:rPr lang="tr-TR" dirty="0"/>
              <a:t>: İmalatçının, bu Yönetmelik ile belirlenen uygulanabilir gerekliliklere ve söz konusu işaretin iliştirilmesini öngören diğer uygulanabilir Avrupa Birliği uyum mevzuatına cihazın uygun olduğunu göstermesini sağlayan işareti </a:t>
            </a:r>
          </a:p>
          <a:p>
            <a:endParaRPr lang="tr-TR" dirty="0"/>
          </a:p>
        </p:txBody>
      </p:sp>
      <p:pic>
        <p:nvPicPr>
          <p:cNvPr id="5"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a:stretch>
            <a:fillRect/>
          </a:stretch>
        </p:blipFill>
        <p:spPr>
          <a:xfrm>
            <a:off x="375932" y="5411881"/>
            <a:ext cx="4524375" cy="1009650"/>
          </a:xfrm>
          <a:prstGeom prst="rect">
            <a:avLst/>
          </a:prstGeom>
        </p:spPr>
      </p:pic>
      <p:pic>
        <p:nvPicPr>
          <p:cNvPr id="7" name="Resim 6"/>
          <p:cNvPicPr>
            <a:picLocks noChangeAspect="1"/>
          </p:cNvPicPr>
          <p:nvPr/>
        </p:nvPicPr>
        <p:blipFill>
          <a:blip r:embed="rId4"/>
          <a:stretch>
            <a:fillRect/>
          </a:stretch>
        </p:blipFill>
        <p:spPr>
          <a:xfrm>
            <a:off x="10555941" y="5341091"/>
            <a:ext cx="1429314" cy="1429314"/>
          </a:xfrm>
          <a:prstGeom prst="rect">
            <a:avLst/>
          </a:prstGeom>
        </p:spPr>
      </p:pic>
      <p:pic>
        <p:nvPicPr>
          <p:cNvPr id="9" name="Resim 8"/>
          <p:cNvPicPr>
            <a:picLocks noChangeAspect="1"/>
          </p:cNvPicPr>
          <p:nvPr/>
        </p:nvPicPr>
        <p:blipFill>
          <a:blip r:embed="rId5"/>
          <a:stretch>
            <a:fillRect/>
          </a:stretch>
        </p:blipFill>
        <p:spPr>
          <a:xfrm>
            <a:off x="10363080" y="2245841"/>
            <a:ext cx="1518697" cy="1328860"/>
          </a:xfrm>
          <a:prstGeom prst="rect">
            <a:avLst/>
          </a:prstGeom>
        </p:spPr>
      </p:pic>
      <p:pic>
        <p:nvPicPr>
          <p:cNvPr id="10" name="Resim 9"/>
          <p:cNvPicPr>
            <a:picLocks noChangeAspect="1"/>
          </p:cNvPicPr>
          <p:nvPr/>
        </p:nvPicPr>
        <p:blipFill>
          <a:blip r:embed="rId6"/>
          <a:stretch>
            <a:fillRect/>
          </a:stretch>
        </p:blipFill>
        <p:spPr>
          <a:xfrm>
            <a:off x="6382715" y="2510782"/>
            <a:ext cx="3110663" cy="921119"/>
          </a:xfrm>
          <a:prstGeom prst="rect">
            <a:avLst/>
          </a:prstGeom>
        </p:spPr>
      </p:pic>
    </p:spTree>
    <p:extLst>
      <p:ext uri="{BB962C8B-B14F-4D97-AF65-F5344CB8AC3E}">
        <p14:creationId xmlns:p14="http://schemas.microsoft.com/office/powerpoint/2010/main" val="242078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Madde 3 Tanımlar</a:t>
            </a:r>
            <a:br>
              <a:rPr lang="tr-TR" dirty="0"/>
            </a:br>
            <a:r>
              <a:rPr lang="tr-TR" sz="3100" dirty="0"/>
              <a:t>Yürütücüler ve diğer kişilerle ilgili tanımlar</a:t>
            </a:r>
          </a:p>
        </p:txBody>
      </p:sp>
      <p:sp>
        <p:nvSpPr>
          <p:cNvPr id="3" name="İçerik Yer Tutucusu 2"/>
          <p:cNvSpPr>
            <a:spLocks noGrp="1"/>
          </p:cNvSpPr>
          <p:nvPr>
            <p:ph sz="half" idx="1"/>
          </p:nvPr>
        </p:nvSpPr>
        <p:spPr>
          <a:xfrm>
            <a:off x="5120879" y="803186"/>
            <a:ext cx="4493768" cy="3728473"/>
          </a:xfrm>
        </p:spPr>
        <p:txBody>
          <a:bodyPr>
            <a:normAutofit fontScale="77500" lnSpcReduction="20000"/>
          </a:bodyPr>
          <a:lstStyle/>
          <a:p>
            <a:r>
              <a:rPr lang="tr-TR" b="1" dirty="0"/>
              <a:t>Komisyon</a:t>
            </a:r>
            <a:r>
              <a:rPr lang="tr-TR" dirty="0"/>
              <a:t>: Avrupa Birliği Komisyonunu </a:t>
            </a:r>
          </a:p>
          <a:p>
            <a:r>
              <a:rPr lang="tr-TR" b="1" dirty="0"/>
              <a:t>MDCG</a:t>
            </a:r>
            <a:r>
              <a:rPr lang="tr-TR" dirty="0"/>
              <a:t>: Komisyon tarafından oluşturulan Tıbbi Cihaz Koordinasyon Grubunu, </a:t>
            </a:r>
          </a:p>
          <a:p>
            <a:pPr lvl="1"/>
            <a:r>
              <a:rPr lang="tr-TR" dirty="0">
                <a:hlinkClick r:id="rId2"/>
              </a:rPr>
              <a:t>https://ec.europa.eu/health/medical-devices-new-regulations/guidance_en</a:t>
            </a:r>
            <a:endParaRPr lang="tr-TR" dirty="0"/>
          </a:p>
          <a:p>
            <a:r>
              <a:rPr lang="tr-TR" b="1" dirty="0"/>
              <a:t>Yetkili otorite</a:t>
            </a:r>
            <a:r>
              <a:rPr lang="tr-TR" dirty="0"/>
              <a:t>: Türkiye’de Kurumu, Avrupa Birliği (AB) üyesi ülkelerde ise tıbbi cihazlar alanındaki yetkili kuruluşları </a:t>
            </a:r>
          </a:p>
          <a:p>
            <a:r>
              <a:rPr lang="tr-TR" b="1" dirty="0"/>
              <a:t>Kurum:</a:t>
            </a:r>
            <a:r>
              <a:rPr lang="tr-TR" dirty="0"/>
              <a:t> Türkiye İlaç ve Tıbbi Cihaz Kurumunu</a:t>
            </a:r>
          </a:p>
          <a:p>
            <a:pPr lvl="1"/>
            <a:r>
              <a:rPr lang="tr-TR" dirty="0">
                <a:hlinkClick r:id="rId3"/>
              </a:rPr>
              <a:t>https://www.titck.gov.tr/</a:t>
            </a:r>
            <a:endParaRPr lang="tr-TR" dirty="0"/>
          </a:p>
          <a:p>
            <a:r>
              <a:rPr lang="tr-TR" b="1" dirty="0"/>
              <a:t>NANDO</a:t>
            </a:r>
            <a:r>
              <a:rPr lang="tr-TR" dirty="0"/>
              <a:t>: Avrupa Birliğinin Yeni Yaklaşım Onaylanmış Kuruluşlar Bilgi Sistemini </a:t>
            </a:r>
          </a:p>
          <a:p>
            <a:pPr lvl="1"/>
            <a:r>
              <a:rPr lang="tr-TR" dirty="0">
                <a:hlinkClick r:id="rId4"/>
              </a:rPr>
              <a:t>https://ec.europa.eu/growth/tools-databases/nando/</a:t>
            </a:r>
            <a:endParaRPr lang="tr-TR" dirty="0"/>
          </a:p>
        </p:txBody>
      </p:sp>
      <p:sp>
        <p:nvSpPr>
          <p:cNvPr id="7" name="İçerik Yer Tutucusu 6"/>
          <p:cNvSpPr>
            <a:spLocks noGrp="1"/>
          </p:cNvSpPr>
          <p:nvPr>
            <p:ph sz="half" idx="2"/>
          </p:nvPr>
        </p:nvSpPr>
        <p:spPr>
          <a:xfrm>
            <a:off x="5127270" y="4741374"/>
            <a:ext cx="6272022" cy="1080336"/>
          </a:xfrm>
        </p:spPr>
        <p:txBody>
          <a:bodyPr>
            <a:normAutofit fontScale="77500" lnSpcReduction="20000"/>
          </a:bodyPr>
          <a:lstStyle/>
          <a:p>
            <a:r>
              <a:rPr lang="tr-TR" dirty="0"/>
              <a:t> </a:t>
            </a:r>
            <a:r>
              <a:rPr lang="tr-TR" b="1" dirty="0"/>
              <a:t>Sağlık kuruluşu</a:t>
            </a:r>
            <a:r>
              <a:rPr lang="tr-TR" dirty="0"/>
              <a:t>: Asli amacı, hastaların bakımı veya tedavisi ya da kamu sağlığının iyileştirilmesi olan kuruluşu </a:t>
            </a:r>
          </a:p>
          <a:p>
            <a:r>
              <a:rPr lang="tr-TR" b="1" dirty="0"/>
              <a:t>Meslekten olmayan kişi</a:t>
            </a:r>
            <a:r>
              <a:rPr lang="tr-TR" dirty="0"/>
              <a:t>: Sağlık veya tıp disiplininin ilgili bir alanında resmi eğitimi olmayan kişiyi, </a:t>
            </a:r>
          </a:p>
          <a:p>
            <a:endParaRPr lang="tr-TR" dirty="0"/>
          </a:p>
        </p:txBody>
      </p:sp>
      <p:pic>
        <p:nvPicPr>
          <p:cNvPr id="4" name="Picture 2" descr="UDEM Logo Vector (.CDR) Free Downlo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6"/>
          <a:stretch>
            <a:fillRect/>
          </a:stretch>
        </p:blipFill>
        <p:spPr>
          <a:xfrm>
            <a:off x="2931458" y="239819"/>
            <a:ext cx="1971835" cy="1365678"/>
          </a:xfrm>
          <a:prstGeom prst="rect">
            <a:avLst/>
          </a:prstGeom>
        </p:spPr>
      </p:pic>
      <p:pic>
        <p:nvPicPr>
          <p:cNvPr id="6" name="Resim 5"/>
          <p:cNvPicPr>
            <a:picLocks noChangeAspect="1"/>
          </p:cNvPicPr>
          <p:nvPr/>
        </p:nvPicPr>
        <p:blipFill>
          <a:blip r:embed="rId7"/>
          <a:stretch>
            <a:fillRect/>
          </a:stretch>
        </p:blipFill>
        <p:spPr>
          <a:xfrm>
            <a:off x="9614647" y="1237237"/>
            <a:ext cx="2371725" cy="1924050"/>
          </a:xfrm>
          <a:prstGeom prst="rect">
            <a:avLst/>
          </a:prstGeom>
        </p:spPr>
      </p:pic>
    </p:spTree>
    <p:extLst>
      <p:ext uri="{BB962C8B-B14F-4D97-AF65-F5344CB8AC3E}">
        <p14:creationId xmlns:p14="http://schemas.microsoft.com/office/powerpoint/2010/main" val="3225050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Madde 1 </a:t>
            </a:r>
            <a:br>
              <a:rPr lang="tr-TR" sz="3600" dirty="0"/>
            </a:br>
            <a:r>
              <a:rPr lang="tr-TR" sz="3600" dirty="0"/>
              <a:t>Amaç ve Kapsam</a:t>
            </a:r>
          </a:p>
        </p:txBody>
      </p:sp>
      <p:sp>
        <p:nvSpPr>
          <p:cNvPr id="3" name="İçerik Yer Tutucusu 2"/>
          <p:cNvSpPr>
            <a:spLocks noGrp="1"/>
          </p:cNvSpPr>
          <p:nvPr>
            <p:ph idx="1"/>
          </p:nvPr>
        </p:nvSpPr>
        <p:spPr/>
        <p:txBody>
          <a:bodyPr/>
          <a:lstStyle/>
          <a:p>
            <a:r>
              <a:rPr lang="tr-TR" dirty="0"/>
              <a:t>Tıbbi cihazlar, tıbbi cihaz aksesuarları, Ek XVI</a:t>
            </a:r>
          </a:p>
          <a:p>
            <a:r>
              <a:rPr lang="tr-TR" dirty="0"/>
              <a:t>Hastalar, kullanıcılar, diğer kişiler</a:t>
            </a:r>
          </a:p>
          <a:p>
            <a:r>
              <a:rPr lang="tr-TR" dirty="0"/>
              <a:t>Yüksek kalite ve güvenlilik </a:t>
            </a:r>
          </a:p>
          <a:p>
            <a:r>
              <a:rPr lang="tr-TR" dirty="0"/>
              <a:t>Piyasaya arz, piyasada bulundurma, hizmete sunum</a:t>
            </a:r>
          </a:p>
          <a:p>
            <a:r>
              <a:rPr lang="tr-TR" dirty="0"/>
              <a:t>Klinik araştırmalar</a:t>
            </a:r>
          </a:p>
          <a:p>
            <a:r>
              <a:rPr lang="tr-TR" dirty="0"/>
              <a:t>Gönüllülerin güvenliğinin korunması</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222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4"/>
          <a:stretch>
            <a:fillRect/>
          </a:stretch>
        </p:blipFill>
        <p:spPr>
          <a:xfrm>
            <a:off x="10046023" y="1975850"/>
            <a:ext cx="2059299" cy="1426255"/>
          </a:xfrm>
          <a:prstGeom prst="rect">
            <a:avLst/>
          </a:prstGeom>
        </p:spPr>
      </p:pic>
      <p:pic>
        <p:nvPicPr>
          <p:cNvPr id="9" name="Resim 8"/>
          <p:cNvPicPr>
            <a:picLocks noChangeAspect="1"/>
          </p:cNvPicPr>
          <p:nvPr/>
        </p:nvPicPr>
        <p:blipFill>
          <a:blip r:embed="rId5"/>
          <a:stretch>
            <a:fillRect/>
          </a:stretch>
        </p:blipFill>
        <p:spPr>
          <a:xfrm>
            <a:off x="9963396" y="3939988"/>
            <a:ext cx="2141925" cy="1874184"/>
          </a:xfrm>
          <a:prstGeom prst="rect">
            <a:avLst/>
          </a:prstGeom>
        </p:spPr>
      </p:pic>
      <p:pic>
        <p:nvPicPr>
          <p:cNvPr id="7" name="Resim 6">
            <a:extLst>
              <a:ext uri="{FF2B5EF4-FFF2-40B4-BE49-F238E27FC236}">
                <a16:creationId xmlns:a16="http://schemas.microsoft.com/office/drawing/2014/main" id="{28061E01-9862-0FA4-EE99-9CA0EFDA5BA8}"/>
              </a:ext>
            </a:extLst>
          </p:cNvPr>
          <p:cNvPicPr>
            <a:picLocks noChangeAspect="1"/>
          </p:cNvPicPr>
          <p:nvPr/>
        </p:nvPicPr>
        <p:blipFill>
          <a:blip r:embed="rId6"/>
          <a:stretch>
            <a:fillRect/>
          </a:stretch>
        </p:blipFill>
        <p:spPr>
          <a:xfrm>
            <a:off x="647913" y="0"/>
            <a:ext cx="8074597" cy="6858000"/>
          </a:xfrm>
          <a:prstGeom prst="rect">
            <a:avLst/>
          </a:prstGeom>
        </p:spPr>
      </p:pic>
    </p:spTree>
    <p:extLst>
      <p:ext uri="{BB962C8B-B14F-4D97-AF65-F5344CB8AC3E}">
        <p14:creationId xmlns:p14="http://schemas.microsoft.com/office/powerpoint/2010/main" val="140185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Madde 3 Tanımlar</a:t>
            </a:r>
            <a:br>
              <a:rPr lang="tr-TR" dirty="0"/>
            </a:br>
            <a:r>
              <a:rPr lang="tr-TR" sz="3100" dirty="0"/>
              <a:t>Piyasaya arz sonrası süreçlerle ilgili tanımlar</a:t>
            </a:r>
          </a:p>
        </p:txBody>
      </p:sp>
      <p:sp>
        <p:nvSpPr>
          <p:cNvPr id="3" name="İçerik Yer Tutucusu 2"/>
          <p:cNvSpPr>
            <a:spLocks noGrp="1"/>
          </p:cNvSpPr>
          <p:nvPr>
            <p:ph idx="1"/>
          </p:nvPr>
        </p:nvSpPr>
        <p:spPr>
          <a:xfrm>
            <a:off x="4683018" y="367757"/>
            <a:ext cx="6281873" cy="5248622"/>
          </a:xfrm>
        </p:spPr>
        <p:txBody>
          <a:bodyPr>
            <a:normAutofit/>
          </a:bodyPr>
          <a:lstStyle/>
          <a:p>
            <a:r>
              <a:rPr lang="tr-TR" b="1" dirty="0"/>
              <a:t>Piyasaya arz</a:t>
            </a:r>
            <a:r>
              <a:rPr lang="tr-TR" dirty="0"/>
              <a:t>: Araştırma amaçlı cihazlar hariç olmak üzere bir cihazın Türkiye pazarında ilk kez bulundurulmasını, </a:t>
            </a:r>
          </a:p>
          <a:p>
            <a:r>
              <a:rPr lang="tr-TR" b="1" dirty="0"/>
              <a:t>Piyasada bulundurma</a:t>
            </a:r>
            <a:r>
              <a:rPr lang="tr-TR" dirty="0"/>
              <a:t>: Araştırma amaçlı cihazlar hariç olmak üzere bir cihazın, ticari bir faaliyet yoluyla, bedelli veya bedelsiz olarak, dağıtım, tüketim ya da kullanım için Türkiye pazarına sağlanmasını, </a:t>
            </a:r>
          </a:p>
          <a:p>
            <a:r>
              <a:rPr lang="tr-TR" b="1" dirty="0"/>
              <a:t>Hizmete sunum</a:t>
            </a:r>
            <a:r>
              <a:rPr lang="tr-TR" dirty="0"/>
              <a:t>: Araştırma amaçlı cihazlar hariç olmak üzere bir cihazın kullanım amacına uygun olarak Türkiye pazarında ilk defa kullanılmak üzere son kullanıcı için hazır hale getirildiği aşamayı, </a:t>
            </a:r>
          </a:p>
        </p:txBody>
      </p:sp>
      <p:graphicFrame>
        <p:nvGraphicFramePr>
          <p:cNvPr id="4" name="Diyagram 3"/>
          <p:cNvGraphicFramePr/>
          <p:nvPr>
            <p:extLst>
              <p:ext uri="{D42A27DB-BD31-4B8C-83A1-F6EECF244321}">
                <p14:modId xmlns:p14="http://schemas.microsoft.com/office/powerpoint/2010/main" val="4194572677"/>
              </p:ext>
            </p:extLst>
          </p:nvPr>
        </p:nvGraphicFramePr>
        <p:xfrm>
          <a:off x="4683019" y="4920343"/>
          <a:ext cx="5418924" cy="1611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UDEM Logo Vector (.CDR) Free Downloa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6" name="6-Noktalı Yıldız 4">
            <a:extLst>
              <a:ext uri="{FF2B5EF4-FFF2-40B4-BE49-F238E27FC236}">
                <a16:creationId xmlns:a16="http://schemas.microsoft.com/office/drawing/2014/main" id="{0AA0AE7D-F472-2987-FCB7-4137706F1B5D}"/>
              </a:ext>
            </a:extLst>
          </p:cNvPr>
          <p:cNvSpPr/>
          <p:nvPr/>
        </p:nvSpPr>
        <p:spPr>
          <a:xfrm>
            <a:off x="10359773" y="623056"/>
            <a:ext cx="1210235" cy="1237130"/>
          </a:xfrm>
          <a:prstGeom prst="star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a:t>Md 81</a:t>
            </a:r>
          </a:p>
        </p:txBody>
      </p:sp>
    </p:spTree>
    <p:extLst>
      <p:ext uri="{BB962C8B-B14F-4D97-AF65-F5344CB8AC3E}">
        <p14:creationId xmlns:p14="http://schemas.microsoft.com/office/powerpoint/2010/main" val="282462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3 Tanımlar</a:t>
            </a:r>
            <a:br>
              <a:rPr lang="tr-TR" dirty="0"/>
            </a:br>
            <a:r>
              <a:rPr lang="tr-TR" sz="2800" dirty="0"/>
              <a:t>Piyasaya arz sonrası süreçlerle ilgili tanımlar</a:t>
            </a:r>
            <a:endParaRPr lang="tr-TR" dirty="0"/>
          </a:p>
        </p:txBody>
      </p:sp>
      <p:sp>
        <p:nvSpPr>
          <p:cNvPr id="3" name="İçerik Yer Tutucusu 2"/>
          <p:cNvSpPr>
            <a:spLocks noGrp="1"/>
          </p:cNvSpPr>
          <p:nvPr>
            <p:ph idx="1"/>
          </p:nvPr>
        </p:nvSpPr>
        <p:spPr>
          <a:xfrm>
            <a:off x="4717143" y="803185"/>
            <a:ext cx="4992913" cy="5829843"/>
          </a:xfrm>
        </p:spPr>
        <p:txBody>
          <a:bodyPr>
            <a:normAutofit fontScale="77500" lnSpcReduction="20000"/>
          </a:bodyPr>
          <a:lstStyle/>
          <a:p>
            <a:r>
              <a:rPr lang="tr-TR" b="1" dirty="0" err="1"/>
              <a:t>Advers</a:t>
            </a:r>
            <a:r>
              <a:rPr lang="tr-TR" b="1" dirty="0"/>
              <a:t> olay</a:t>
            </a:r>
            <a:r>
              <a:rPr lang="tr-TR" dirty="0"/>
              <a:t>: Bir klinik araştırma bağlamında araştırma amaçlı cihazla ilgili olsun veya olmasın gönüllüler, kullanıcılar veya diğer kişilerdeki, anormal bir laboratuvar bulgusu dâhil olmak üzere beklenmeyen tıbbi olayı, istenmeyen hastalık veya yaralanmayı ya da beklenmeyen klinik bulguları, </a:t>
            </a:r>
          </a:p>
          <a:p>
            <a:endParaRPr lang="tr-TR" dirty="0"/>
          </a:p>
          <a:p>
            <a:r>
              <a:rPr lang="tr-TR" b="1" dirty="0"/>
              <a:t>Ciddi </a:t>
            </a:r>
            <a:r>
              <a:rPr lang="tr-TR" b="1" dirty="0" err="1"/>
              <a:t>advers</a:t>
            </a:r>
            <a:r>
              <a:rPr lang="tr-TR" b="1" dirty="0"/>
              <a:t> olay</a:t>
            </a:r>
            <a:r>
              <a:rPr lang="tr-TR" dirty="0"/>
              <a:t>:</a:t>
            </a:r>
          </a:p>
          <a:p>
            <a:pPr lvl="1"/>
            <a:r>
              <a:rPr lang="tr-TR" dirty="0"/>
              <a:t>Ölüme, </a:t>
            </a:r>
          </a:p>
          <a:p>
            <a:pPr lvl="1"/>
            <a:r>
              <a:rPr lang="tr-TR" dirty="0"/>
              <a:t>Gönüllünün sağlık durumunda aşağıdakilerden herhangi biriyle sonuçlanan ciddi bozulmaya: </a:t>
            </a:r>
          </a:p>
          <a:p>
            <a:pPr lvl="2"/>
            <a:r>
              <a:rPr lang="tr-TR" dirty="0"/>
              <a:t>Hayatı tehdit eden hastalık veya yaralanma. </a:t>
            </a:r>
          </a:p>
          <a:p>
            <a:pPr lvl="2"/>
            <a:r>
              <a:rPr lang="tr-TR" dirty="0"/>
              <a:t>Vücut yapısında veya bir vücut fonksiyonunda kalıcı olarak bozulma. </a:t>
            </a:r>
          </a:p>
          <a:p>
            <a:pPr lvl="2"/>
            <a:r>
              <a:rPr lang="tr-TR" dirty="0"/>
              <a:t>Hastaneye yatma veya hastanın hastanede yatış süresinde uzama. </a:t>
            </a:r>
          </a:p>
          <a:p>
            <a:pPr lvl="2"/>
            <a:r>
              <a:rPr lang="tr-TR" dirty="0"/>
              <a:t>Hayatı tehdit eden hastalığı veya yaralanmayı ya da vücut yapısında veya bir vücut fonksiyonunda kalıcı bozulmayı önlemek üzere tıbbi veya cerrahi müdahale. </a:t>
            </a:r>
          </a:p>
          <a:p>
            <a:pPr lvl="2"/>
            <a:r>
              <a:rPr lang="tr-TR" dirty="0"/>
              <a:t>Kronik hastalık. </a:t>
            </a:r>
          </a:p>
          <a:p>
            <a:pPr lvl="1"/>
            <a:r>
              <a:rPr lang="tr-TR" dirty="0" err="1"/>
              <a:t>Fetal</a:t>
            </a:r>
            <a:r>
              <a:rPr lang="tr-TR" dirty="0"/>
              <a:t> </a:t>
            </a:r>
            <a:r>
              <a:rPr lang="tr-TR" dirty="0" err="1"/>
              <a:t>distres</a:t>
            </a:r>
            <a:r>
              <a:rPr lang="tr-TR" dirty="0"/>
              <a:t>, </a:t>
            </a:r>
            <a:r>
              <a:rPr lang="tr-TR" dirty="0" err="1"/>
              <a:t>fetal</a:t>
            </a:r>
            <a:r>
              <a:rPr lang="tr-TR" dirty="0"/>
              <a:t> ölüm veya </a:t>
            </a:r>
            <a:r>
              <a:rPr lang="tr-TR" dirty="0" err="1"/>
              <a:t>konjenital</a:t>
            </a:r>
            <a:r>
              <a:rPr lang="tr-TR" dirty="0"/>
              <a:t> fiziksel veya zihinsel bozukluk ya da doğum </a:t>
            </a:r>
            <a:r>
              <a:rPr lang="tr-TR" dirty="0" err="1"/>
              <a:t>defektine</a:t>
            </a:r>
            <a:r>
              <a:rPr lang="tr-TR" dirty="0"/>
              <a:t>, </a:t>
            </a:r>
          </a:p>
          <a:p>
            <a:pPr marL="0" indent="0">
              <a:buNone/>
            </a:pPr>
            <a:r>
              <a:rPr lang="tr-TR" dirty="0"/>
              <a:t>              yol açan </a:t>
            </a:r>
            <a:r>
              <a:rPr lang="tr-TR" dirty="0" err="1"/>
              <a:t>advers</a:t>
            </a:r>
            <a:r>
              <a:rPr lang="tr-TR" dirty="0"/>
              <a:t> olayı </a:t>
            </a:r>
          </a:p>
        </p:txBody>
      </p:sp>
      <p:pic>
        <p:nvPicPr>
          <p:cNvPr id="4" name="Resim 3"/>
          <p:cNvPicPr>
            <a:picLocks noChangeAspect="1"/>
          </p:cNvPicPr>
          <p:nvPr/>
        </p:nvPicPr>
        <p:blipFill>
          <a:blip r:embed="rId2"/>
          <a:stretch>
            <a:fillRect/>
          </a:stretch>
        </p:blipFill>
        <p:spPr>
          <a:xfrm>
            <a:off x="9935862" y="1393372"/>
            <a:ext cx="1944381" cy="1293897"/>
          </a:xfrm>
          <a:prstGeom prst="rect">
            <a:avLst/>
          </a:prstGeom>
        </p:spPr>
      </p:pic>
      <p:pic>
        <p:nvPicPr>
          <p:cNvPr id="5" name="Resim 4"/>
          <p:cNvPicPr>
            <a:picLocks noChangeAspect="1"/>
          </p:cNvPicPr>
          <p:nvPr/>
        </p:nvPicPr>
        <p:blipFill>
          <a:blip r:embed="rId3"/>
          <a:stretch>
            <a:fillRect/>
          </a:stretch>
        </p:blipFill>
        <p:spPr>
          <a:xfrm>
            <a:off x="9446770" y="3101130"/>
            <a:ext cx="2692630" cy="2878756"/>
          </a:xfrm>
          <a:prstGeom prst="rect">
            <a:avLst/>
          </a:prstGeom>
        </p:spPr>
      </p:pic>
      <p:pic>
        <p:nvPicPr>
          <p:cNvPr id="6" name="Picture 2" descr="UDEM Logo Vector (.CDR) Free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885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3 Tanımlar</a:t>
            </a:r>
            <a:br>
              <a:rPr lang="tr-TR" dirty="0"/>
            </a:br>
            <a:r>
              <a:rPr lang="tr-TR" sz="2800" dirty="0"/>
              <a:t>Piyasaya arz sonrası süreçlerle ilgili tanımlar</a:t>
            </a:r>
            <a:endParaRPr lang="tr-TR" dirty="0"/>
          </a:p>
        </p:txBody>
      </p:sp>
      <p:sp>
        <p:nvSpPr>
          <p:cNvPr id="3" name="İçerik Yer Tutucusu 2"/>
          <p:cNvSpPr>
            <a:spLocks noGrp="1"/>
          </p:cNvSpPr>
          <p:nvPr>
            <p:ph sz="half" idx="1"/>
          </p:nvPr>
        </p:nvSpPr>
        <p:spPr>
          <a:xfrm>
            <a:off x="5120878" y="803188"/>
            <a:ext cx="6269591" cy="1671072"/>
          </a:xfrm>
        </p:spPr>
        <p:txBody>
          <a:bodyPr>
            <a:normAutofit fontScale="85000" lnSpcReduction="10000"/>
          </a:bodyPr>
          <a:lstStyle/>
          <a:p>
            <a:r>
              <a:rPr lang="tr-TR" b="1" dirty="0"/>
              <a:t>Olumsuz olay</a:t>
            </a:r>
            <a:r>
              <a:rPr lang="tr-TR" dirty="0"/>
              <a:t>: Ergonomik özelliklerden kaynaklanan kullanım hataları da dâhil olmak üzere, piyasada bulundurulan bir cihazın karakteristiklerinde ya da performansında herhangi bir arıza ya da bozulmanın yanı sıra, imalatçı tarafından sağlanan bilgilerdeki herhangi bir yetersizliği veya istenmeyen herhangi bir yan etkiyi </a:t>
            </a:r>
          </a:p>
        </p:txBody>
      </p:sp>
      <p:sp>
        <p:nvSpPr>
          <p:cNvPr id="6" name="İçerik Yer Tutucusu 5"/>
          <p:cNvSpPr>
            <a:spLocks noGrp="1"/>
          </p:cNvSpPr>
          <p:nvPr>
            <p:ph sz="half" idx="2"/>
          </p:nvPr>
        </p:nvSpPr>
        <p:spPr>
          <a:xfrm>
            <a:off x="5118447" y="4693024"/>
            <a:ext cx="6272022" cy="1362724"/>
          </a:xfrm>
        </p:spPr>
        <p:txBody>
          <a:bodyPr>
            <a:normAutofit fontScale="85000" lnSpcReduction="10000"/>
          </a:bodyPr>
          <a:lstStyle/>
          <a:p>
            <a:r>
              <a:rPr lang="tr-TR" b="1" dirty="0"/>
              <a:t>Cihaz kusuru</a:t>
            </a:r>
            <a:r>
              <a:rPr lang="tr-TR" dirty="0"/>
              <a:t>: Arıza, kullanım hataları veya imalatçı tarafından sağlanan bilgilerdeki yetersizlik de dâhil olmak üzere, araştırma amaçlı bir cihazın kimliği, kalitesi, dayanıklılığı, güvenilirliği, güvenliliği ya da performansındaki herhangi bir yetersizliği </a:t>
            </a:r>
          </a:p>
          <a:p>
            <a:endParaRPr lang="tr-TR" dirty="0"/>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stretch>
            <a:fillRect/>
          </a:stretch>
        </p:blipFill>
        <p:spPr>
          <a:xfrm>
            <a:off x="6080871" y="2339669"/>
            <a:ext cx="4192187" cy="1801905"/>
          </a:xfrm>
          <a:prstGeom prst="rect">
            <a:avLst/>
          </a:prstGeom>
        </p:spPr>
      </p:pic>
    </p:spTree>
    <p:extLst>
      <p:ext uri="{BB962C8B-B14F-4D97-AF65-F5344CB8AC3E}">
        <p14:creationId xmlns:p14="http://schemas.microsoft.com/office/powerpoint/2010/main" val="1271915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3</a:t>
            </a:r>
            <a:br>
              <a:rPr lang="tr-TR" dirty="0"/>
            </a:br>
            <a:r>
              <a:rPr lang="tr-TR" dirty="0"/>
              <a:t>Tanımlar</a:t>
            </a:r>
            <a:br>
              <a:rPr lang="tr-TR" dirty="0"/>
            </a:br>
            <a:r>
              <a:rPr lang="tr-TR" sz="2800" dirty="0"/>
              <a:t>Piyasaya arz sonrası süreçlerle ilgili tanımlar</a:t>
            </a:r>
            <a:endParaRPr lang="tr-TR" dirty="0"/>
          </a:p>
        </p:txBody>
      </p:sp>
      <p:sp>
        <p:nvSpPr>
          <p:cNvPr id="3" name="İçerik Yer Tutucusu 2"/>
          <p:cNvSpPr>
            <a:spLocks noGrp="1"/>
          </p:cNvSpPr>
          <p:nvPr>
            <p:ph idx="1"/>
          </p:nvPr>
        </p:nvSpPr>
        <p:spPr/>
        <p:txBody>
          <a:bodyPr>
            <a:normAutofit/>
          </a:bodyPr>
          <a:lstStyle/>
          <a:p>
            <a:r>
              <a:rPr lang="tr-TR" b="1" dirty="0"/>
              <a:t>Ciddi kamu sağlığı tehdidi</a:t>
            </a:r>
            <a:r>
              <a:rPr lang="tr-TR" dirty="0"/>
              <a:t>: Mutlak ölüm riskiyle, acil müdahale gerektirebilen ciddi hastalıkla veya kişinin sağlık durumunda ciddi bozulmayla sonuçlanabilen ve insanlarda belirgin </a:t>
            </a:r>
            <a:r>
              <a:rPr lang="tr-TR" dirty="0" err="1"/>
              <a:t>morbiditeye</a:t>
            </a:r>
            <a:r>
              <a:rPr lang="tr-TR" dirty="0"/>
              <a:t> veya </a:t>
            </a:r>
            <a:r>
              <a:rPr lang="tr-TR" dirty="0" err="1"/>
              <a:t>mortaliteye</a:t>
            </a:r>
            <a:r>
              <a:rPr lang="tr-TR" dirty="0"/>
              <a:t> neden olabilen ya da belirli bir yer ve zaman için olağandışı veya beklenmedik herhangi bir olayı </a:t>
            </a:r>
          </a:p>
          <a:p>
            <a:r>
              <a:rPr lang="tr-TR" b="1" dirty="0"/>
              <a:t>Ciddi olumsuz olay</a:t>
            </a:r>
            <a:endParaRPr lang="tr-TR" dirty="0"/>
          </a:p>
          <a:p>
            <a:pPr lvl="1"/>
            <a:r>
              <a:rPr lang="tr-TR" dirty="0"/>
              <a:t>Hastanın, kullanıcının ya da başka bir kişinin ölümüne, </a:t>
            </a:r>
          </a:p>
          <a:p>
            <a:pPr lvl="1"/>
            <a:r>
              <a:rPr lang="tr-TR" dirty="0"/>
              <a:t>Hastanın, kullanıcının veya başka bir kişinin sağlık durumunda geçici ya da kalıcı ciddi bozulmaya, </a:t>
            </a:r>
          </a:p>
          <a:p>
            <a:pPr lvl="1"/>
            <a:r>
              <a:rPr lang="tr-TR" dirty="0"/>
              <a:t>Ciddi kamu sağlığı tehdidine, </a:t>
            </a:r>
          </a:p>
          <a:p>
            <a:pPr marL="457200" lvl="1" indent="0">
              <a:buNone/>
            </a:pPr>
            <a:r>
              <a:rPr lang="tr-TR" dirty="0"/>
              <a:t>doğrudan veya dolaylı olarak yol açan, yol açmış olabilecek veya yol açabilecek olan herhangi bir olumsuz olayı, </a:t>
            </a:r>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828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3 Tanımlar</a:t>
            </a:r>
            <a:br>
              <a:rPr lang="tr-TR" dirty="0"/>
            </a:br>
            <a:r>
              <a:rPr lang="tr-TR" sz="2800" dirty="0"/>
              <a:t>Piyasaya arz sonrası süreçlerle ilgili tanımlar</a:t>
            </a:r>
            <a:endParaRPr lang="tr-TR" dirty="0"/>
          </a:p>
        </p:txBody>
      </p:sp>
      <p:sp>
        <p:nvSpPr>
          <p:cNvPr id="3" name="İçerik Yer Tutucusu 2"/>
          <p:cNvSpPr>
            <a:spLocks noGrp="1"/>
          </p:cNvSpPr>
          <p:nvPr>
            <p:ph sz="half" idx="1"/>
          </p:nvPr>
        </p:nvSpPr>
        <p:spPr>
          <a:xfrm>
            <a:off x="4616474" y="822736"/>
            <a:ext cx="5395248" cy="1516933"/>
          </a:xfrm>
        </p:spPr>
        <p:txBody>
          <a:bodyPr>
            <a:normAutofit fontScale="85000" lnSpcReduction="20000"/>
          </a:bodyPr>
          <a:lstStyle/>
          <a:p>
            <a:r>
              <a:rPr lang="tr-TR" b="1" dirty="0"/>
              <a:t>Piyasa gözetimi ve denetimi</a:t>
            </a:r>
            <a:r>
              <a:rPr lang="tr-TR" dirty="0"/>
              <a:t>: Cihazların ilgili Avrupa Birliği uyum mevzuatında belirlenen gereklilikleri karşıladığını ve sağlığı, güvenliği veya kamu yararının korunmasının diğer unsurlarını tehlikeye atmadığını kontrol etmek ve garantiye almak için </a:t>
            </a:r>
            <a:r>
              <a:rPr lang="tr-TR" dirty="0">
                <a:solidFill>
                  <a:schemeClr val="accent1">
                    <a:lumMod val="75000"/>
                  </a:schemeClr>
                </a:solidFill>
              </a:rPr>
              <a:t>Kurum </a:t>
            </a:r>
            <a:r>
              <a:rPr lang="tr-TR" dirty="0"/>
              <a:t>tarafından yürütülen faaliyetleri ve alınan tedbirleri, </a:t>
            </a:r>
          </a:p>
        </p:txBody>
      </p:sp>
      <p:sp>
        <p:nvSpPr>
          <p:cNvPr id="6" name="İçerik Yer Tutucusu 5"/>
          <p:cNvSpPr>
            <a:spLocks noGrp="1"/>
          </p:cNvSpPr>
          <p:nvPr>
            <p:ph sz="half" idx="2"/>
          </p:nvPr>
        </p:nvSpPr>
        <p:spPr>
          <a:xfrm>
            <a:off x="4574389" y="5595168"/>
            <a:ext cx="6272022" cy="1137572"/>
          </a:xfrm>
        </p:spPr>
        <p:txBody>
          <a:bodyPr>
            <a:normAutofit fontScale="85000" lnSpcReduction="20000"/>
          </a:bodyPr>
          <a:lstStyle/>
          <a:p>
            <a:r>
              <a:rPr lang="tr-TR" b="1" dirty="0"/>
              <a:t>Piyasadan çekme</a:t>
            </a:r>
            <a:r>
              <a:rPr lang="tr-TR" dirty="0"/>
              <a:t>: Tedarik zincirindeki bir cihazın piyasada bulundurulmasını önlemeyi amaçlayan her türlü tedbiri, </a:t>
            </a:r>
          </a:p>
          <a:p>
            <a:pPr lvl="1"/>
            <a:r>
              <a:rPr lang="tr-TR" dirty="0">
                <a:hlinkClick r:id="rId2"/>
              </a:rPr>
              <a:t>https://www.titck.gov.tr/faaliyetalanlari/denetim/tibbi-cihazlarda-geri-cekme</a:t>
            </a:r>
            <a:endParaRPr lang="tr-TR" dirty="0"/>
          </a:p>
          <a:p>
            <a:endParaRPr lang="tr-TR" dirty="0"/>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4"/>
          <a:stretch>
            <a:fillRect/>
          </a:stretch>
        </p:blipFill>
        <p:spPr>
          <a:xfrm>
            <a:off x="10081936" y="3125483"/>
            <a:ext cx="2105025" cy="2171700"/>
          </a:xfrm>
          <a:prstGeom prst="rect">
            <a:avLst/>
          </a:prstGeom>
        </p:spPr>
      </p:pic>
      <p:sp>
        <p:nvSpPr>
          <p:cNvPr id="7" name="İçerik Yer Tutucusu 5"/>
          <p:cNvSpPr txBox="1">
            <a:spLocks/>
          </p:cNvSpPr>
          <p:nvPr/>
        </p:nvSpPr>
        <p:spPr>
          <a:xfrm>
            <a:off x="4603573" y="2765039"/>
            <a:ext cx="5370786" cy="238358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tr-TR" b="1" dirty="0"/>
              <a:t>Piyasaya arz sonrası gözetim</a:t>
            </a:r>
            <a:r>
              <a:rPr lang="tr-TR" dirty="0"/>
              <a:t>: </a:t>
            </a:r>
            <a:r>
              <a:rPr lang="tr-TR" dirty="0">
                <a:solidFill>
                  <a:schemeClr val="accent1">
                    <a:lumMod val="75000"/>
                  </a:schemeClr>
                </a:solidFill>
              </a:rPr>
              <a:t>İmalatçıların</a:t>
            </a:r>
            <a:r>
              <a:rPr lang="tr-TR" dirty="0"/>
              <a:t>; gerekli düzeltici veya önleyici faaliyetleri ivedilikle uygulamaya ilişkin her türlü gereksinimi tanımlamak amacıyla; piyasaya arz ettikleri, piyasada bulundurdukları veya hizmete sundukları cihazlardan kazanılan deneyimleri </a:t>
            </a:r>
            <a:r>
              <a:rPr lang="tr-TR" dirty="0" err="1"/>
              <a:t>proaktif</a:t>
            </a:r>
            <a:r>
              <a:rPr lang="tr-TR" dirty="0"/>
              <a:t> olarak toplamak ve gözden geçirmek üzere sistematik bir prosedür kurmaya ve güncel tutmaya yönelik diğer iktisadi işletmecilerle iş birliği içerisinde yürüttükleri tüm faaliyetleri </a:t>
            </a:r>
          </a:p>
        </p:txBody>
      </p:sp>
      <p:pic>
        <p:nvPicPr>
          <p:cNvPr id="8" name="Resim 7"/>
          <p:cNvPicPr>
            <a:picLocks noChangeAspect="1"/>
          </p:cNvPicPr>
          <p:nvPr/>
        </p:nvPicPr>
        <p:blipFill>
          <a:blip r:embed="rId5"/>
          <a:stretch>
            <a:fillRect/>
          </a:stretch>
        </p:blipFill>
        <p:spPr>
          <a:xfrm>
            <a:off x="10341812" y="979346"/>
            <a:ext cx="1681977" cy="2000410"/>
          </a:xfrm>
          <a:prstGeom prst="rect">
            <a:avLst/>
          </a:prstGeom>
        </p:spPr>
      </p:pic>
      <p:sp>
        <p:nvSpPr>
          <p:cNvPr id="12" name="6-Noktalı Yıldız 4">
            <a:extLst>
              <a:ext uri="{FF2B5EF4-FFF2-40B4-BE49-F238E27FC236}">
                <a16:creationId xmlns:a16="http://schemas.microsoft.com/office/drawing/2014/main" id="{48BD0414-0795-84F3-0DE8-F7F71C11F93F}"/>
              </a:ext>
            </a:extLst>
          </p:cNvPr>
          <p:cNvSpPr/>
          <p:nvPr/>
        </p:nvSpPr>
        <p:spPr>
          <a:xfrm>
            <a:off x="3781114" y="2730288"/>
            <a:ext cx="1210235" cy="1237130"/>
          </a:xfrm>
          <a:prstGeom prst="star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a:t>Md 81</a:t>
            </a:r>
          </a:p>
        </p:txBody>
      </p:sp>
    </p:spTree>
    <p:extLst>
      <p:ext uri="{BB962C8B-B14F-4D97-AF65-F5344CB8AC3E}">
        <p14:creationId xmlns:p14="http://schemas.microsoft.com/office/powerpoint/2010/main" val="26916267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3 Tanımlar</a:t>
            </a:r>
            <a:br>
              <a:rPr lang="tr-TR" dirty="0"/>
            </a:br>
            <a:r>
              <a:rPr lang="tr-TR" sz="2800" dirty="0"/>
              <a:t>Piyasaya arz sonrası süreçlerle ilgili tanımlar</a:t>
            </a:r>
            <a:endParaRPr lang="tr-TR" dirty="0"/>
          </a:p>
        </p:txBody>
      </p:sp>
      <p:sp>
        <p:nvSpPr>
          <p:cNvPr id="13" name="İçerik Yer Tutucusu 12">
            <a:extLst>
              <a:ext uri="{FF2B5EF4-FFF2-40B4-BE49-F238E27FC236}">
                <a16:creationId xmlns:a16="http://schemas.microsoft.com/office/drawing/2014/main" id="{FF03B682-E4A8-7B34-9564-8C47127D3129}"/>
              </a:ext>
            </a:extLst>
          </p:cNvPr>
          <p:cNvSpPr>
            <a:spLocks noGrp="1"/>
          </p:cNvSpPr>
          <p:nvPr>
            <p:ph sz="half" idx="1"/>
          </p:nvPr>
        </p:nvSpPr>
        <p:spPr>
          <a:xfrm>
            <a:off x="4673742" y="1538962"/>
            <a:ext cx="6269591" cy="4247884"/>
          </a:xfrm>
        </p:spPr>
        <p:txBody>
          <a:bodyPr>
            <a:normAutofit/>
          </a:bodyPr>
          <a:lstStyle/>
          <a:p>
            <a:pPr marL="0" indent="0">
              <a:buNone/>
            </a:pPr>
            <a:r>
              <a:rPr lang="tr-TR" b="1" u="sng" dirty="0"/>
              <a:t>Piyasaya arz sonrası gözetim</a:t>
            </a:r>
            <a:r>
              <a:rPr lang="tr-TR" u="sng" dirty="0"/>
              <a:t>: </a:t>
            </a:r>
            <a:r>
              <a:rPr lang="tr-TR" u="sng" dirty="0">
                <a:solidFill>
                  <a:srgbClr val="FF0000"/>
                </a:solidFill>
              </a:rPr>
              <a:t>İmalatçılar, her bir cihaz için risk sınıfıyla orantılı ve cihaz tipine uygun bir şekilde bir piyasaya arz sonrası gözetim sistemi planlar, kurar, dokümante eder, uygular, sürdürür ve günceller.</a:t>
            </a:r>
          </a:p>
          <a:p>
            <a:r>
              <a:rPr lang="tr-TR" u="sng" dirty="0">
                <a:solidFill>
                  <a:srgbClr val="FF0000"/>
                </a:solidFill>
              </a:rPr>
              <a:t>Kullanım ömrü boyunca bir cihazın kalitesi, performansı ve güvenliliğine ilişkin ilgili verileri aktif ve sistematik bir şekilde toplamak, kaydetmek ve analiz etmek,</a:t>
            </a:r>
          </a:p>
          <a:p>
            <a:r>
              <a:rPr lang="tr-TR" u="sng" dirty="0">
                <a:solidFill>
                  <a:srgbClr val="FF0000"/>
                </a:solidFill>
              </a:rPr>
              <a:t>Gerekli sonuçları çıkarmak,</a:t>
            </a:r>
          </a:p>
          <a:p>
            <a:pPr algn="just"/>
            <a:r>
              <a:rPr lang="tr-TR" u="sng" dirty="0">
                <a:solidFill>
                  <a:srgbClr val="FF0000"/>
                </a:solidFill>
              </a:rPr>
              <a:t>Düzeltici ve önleyici faaliyetleri belirlemek, uygulamak ve izlemek için elverişli olur.</a:t>
            </a:r>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12" name="6-Noktalı Yıldız 4">
            <a:extLst>
              <a:ext uri="{FF2B5EF4-FFF2-40B4-BE49-F238E27FC236}">
                <a16:creationId xmlns:a16="http://schemas.microsoft.com/office/drawing/2014/main" id="{48BD0414-0795-84F3-0DE8-F7F71C11F93F}"/>
              </a:ext>
            </a:extLst>
          </p:cNvPr>
          <p:cNvSpPr/>
          <p:nvPr/>
        </p:nvSpPr>
        <p:spPr>
          <a:xfrm>
            <a:off x="3784710" y="120157"/>
            <a:ext cx="1210235" cy="1237130"/>
          </a:xfrm>
          <a:prstGeom prst="star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a:t>Md 81</a:t>
            </a:r>
          </a:p>
        </p:txBody>
      </p:sp>
    </p:spTree>
    <p:extLst>
      <p:ext uri="{BB962C8B-B14F-4D97-AF65-F5344CB8AC3E}">
        <p14:creationId xmlns:p14="http://schemas.microsoft.com/office/powerpoint/2010/main" val="35465923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3 Tanımlar</a:t>
            </a:r>
            <a:br>
              <a:rPr lang="tr-TR" dirty="0"/>
            </a:br>
            <a:r>
              <a:rPr lang="tr-TR" sz="2800" dirty="0"/>
              <a:t>Piyasaya arz sonrası süreçlerle ilgili tanımlar</a:t>
            </a:r>
            <a:endParaRPr lang="tr-TR" dirty="0"/>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4"/>
          <a:stretch>
            <a:fillRect/>
          </a:stretch>
        </p:blipFill>
        <p:spPr>
          <a:xfrm>
            <a:off x="10081936" y="3125483"/>
            <a:ext cx="2105025" cy="2171700"/>
          </a:xfrm>
          <a:prstGeom prst="rect">
            <a:avLst/>
          </a:prstGeom>
        </p:spPr>
      </p:pic>
      <p:pic>
        <p:nvPicPr>
          <p:cNvPr id="8" name="Resim 7"/>
          <p:cNvPicPr>
            <a:picLocks noChangeAspect="1"/>
          </p:cNvPicPr>
          <p:nvPr/>
        </p:nvPicPr>
        <p:blipFill>
          <a:blip r:embed="rId5"/>
          <a:stretch>
            <a:fillRect/>
          </a:stretch>
        </p:blipFill>
        <p:spPr>
          <a:xfrm>
            <a:off x="10341812" y="979346"/>
            <a:ext cx="1681977" cy="2000410"/>
          </a:xfrm>
          <a:prstGeom prst="rect">
            <a:avLst/>
          </a:prstGeom>
        </p:spPr>
      </p:pic>
      <p:sp>
        <p:nvSpPr>
          <p:cNvPr id="14" name="Kaydırma: Dikey 13">
            <a:extLst>
              <a:ext uri="{FF2B5EF4-FFF2-40B4-BE49-F238E27FC236}">
                <a16:creationId xmlns:a16="http://schemas.microsoft.com/office/drawing/2014/main" id="{1AB8E544-B500-1974-9B97-8D6E0DA77067}"/>
              </a:ext>
            </a:extLst>
          </p:cNvPr>
          <p:cNvSpPr/>
          <p:nvPr/>
        </p:nvSpPr>
        <p:spPr>
          <a:xfrm>
            <a:off x="4513571" y="553705"/>
            <a:ext cx="5444622" cy="5251269"/>
          </a:xfrm>
          <a:prstGeom prst="verticalScroll">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r>
              <a:rPr lang="tr-TR" dirty="0">
                <a:solidFill>
                  <a:schemeClr val="bg1"/>
                </a:solidFill>
              </a:rPr>
              <a:t>PMS faaliyetleriyle ilgili iki ayrı MEDDEV dokümanı da bulunmaktadır:</a:t>
            </a:r>
          </a:p>
          <a:p>
            <a:endParaRPr lang="tr-TR" dirty="0">
              <a:solidFill>
                <a:schemeClr val="bg1"/>
              </a:solidFill>
            </a:endParaRPr>
          </a:p>
          <a:p>
            <a:r>
              <a:rPr lang="tr-TR" b="1" dirty="0">
                <a:solidFill>
                  <a:schemeClr val="tx1"/>
                </a:solidFill>
              </a:rPr>
              <a:t>MEDDEV 2.12-1 Rev.8 </a:t>
            </a:r>
            <a:r>
              <a:rPr lang="tr-TR" b="1" dirty="0" err="1">
                <a:solidFill>
                  <a:schemeClr val="bg1"/>
                </a:solidFill>
              </a:rPr>
              <a:t>Guidelines</a:t>
            </a:r>
            <a:r>
              <a:rPr lang="tr-TR" b="1" dirty="0">
                <a:solidFill>
                  <a:schemeClr val="bg1"/>
                </a:solidFill>
              </a:rPr>
              <a:t> on a </a:t>
            </a:r>
            <a:r>
              <a:rPr lang="tr-TR" b="1" dirty="0" err="1">
                <a:solidFill>
                  <a:schemeClr val="bg1"/>
                </a:solidFill>
              </a:rPr>
              <a:t>Medical</a:t>
            </a:r>
            <a:r>
              <a:rPr lang="tr-TR" b="1" dirty="0">
                <a:solidFill>
                  <a:schemeClr val="bg1"/>
                </a:solidFill>
              </a:rPr>
              <a:t> </a:t>
            </a:r>
            <a:r>
              <a:rPr lang="tr-TR" b="1" dirty="0" err="1">
                <a:solidFill>
                  <a:schemeClr val="bg1"/>
                </a:solidFill>
              </a:rPr>
              <a:t>Devices</a:t>
            </a:r>
            <a:r>
              <a:rPr lang="tr-TR" b="1" dirty="0">
                <a:solidFill>
                  <a:schemeClr val="bg1"/>
                </a:solidFill>
              </a:rPr>
              <a:t> </a:t>
            </a:r>
            <a:r>
              <a:rPr lang="tr-TR" b="1" dirty="0" err="1">
                <a:solidFill>
                  <a:schemeClr val="bg1"/>
                </a:solidFill>
              </a:rPr>
              <a:t>Vigilance</a:t>
            </a:r>
            <a:r>
              <a:rPr lang="tr-TR" b="1" dirty="0">
                <a:solidFill>
                  <a:schemeClr val="bg1"/>
                </a:solidFill>
              </a:rPr>
              <a:t> </a:t>
            </a:r>
            <a:r>
              <a:rPr lang="tr-TR" b="1" dirty="0" err="1">
                <a:solidFill>
                  <a:schemeClr val="bg1"/>
                </a:solidFill>
              </a:rPr>
              <a:t>System</a:t>
            </a:r>
            <a:endParaRPr lang="tr-TR" b="1" dirty="0">
              <a:solidFill>
                <a:schemeClr val="bg1"/>
              </a:solidFill>
            </a:endParaRPr>
          </a:p>
          <a:p>
            <a:endParaRPr lang="tr-TR" b="1" dirty="0">
              <a:solidFill>
                <a:schemeClr val="tx1"/>
              </a:solidFill>
            </a:endParaRPr>
          </a:p>
          <a:p>
            <a:r>
              <a:rPr lang="tr-TR" b="1" dirty="0">
                <a:solidFill>
                  <a:schemeClr val="tx1"/>
                </a:solidFill>
              </a:rPr>
              <a:t>MEDDEV 2.12/2 Rev.2 </a:t>
            </a:r>
            <a:r>
              <a:rPr lang="tr-TR" b="1" dirty="0" err="1">
                <a:solidFill>
                  <a:schemeClr val="bg1"/>
                </a:solidFill>
              </a:rPr>
              <a:t>Guidelines</a:t>
            </a:r>
            <a:r>
              <a:rPr lang="tr-TR" b="1" dirty="0">
                <a:solidFill>
                  <a:schemeClr val="bg1"/>
                </a:solidFill>
              </a:rPr>
              <a:t> on </a:t>
            </a:r>
            <a:r>
              <a:rPr lang="tr-TR" b="1" dirty="0" err="1">
                <a:solidFill>
                  <a:schemeClr val="bg1"/>
                </a:solidFill>
              </a:rPr>
              <a:t>Medical</a:t>
            </a:r>
            <a:r>
              <a:rPr lang="tr-TR" b="1" dirty="0">
                <a:solidFill>
                  <a:schemeClr val="bg1"/>
                </a:solidFill>
              </a:rPr>
              <a:t> </a:t>
            </a:r>
            <a:r>
              <a:rPr lang="tr-TR" b="1" dirty="0" err="1">
                <a:solidFill>
                  <a:schemeClr val="bg1"/>
                </a:solidFill>
              </a:rPr>
              <a:t>Devices</a:t>
            </a:r>
            <a:r>
              <a:rPr lang="tr-TR" b="1" dirty="0">
                <a:solidFill>
                  <a:schemeClr val="bg1"/>
                </a:solidFill>
              </a:rPr>
              <a:t>. Post Market </a:t>
            </a:r>
            <a:r>
              <a:rPr lang="tr-TR" b="1" dirty="0" err="1">
                <a:solidFill>
                  <a:schemeClr val="bg1"/>
                </a:solidFill>
              </a:rPr>
              <a:t>Clinical</a:t>
            </a:r>
            <a:r>
              <a:rPr lang="tr-TR" b="1" dirty="0">
                <a:solidFill>
                  <a:schemeClr val="bg1"/>
                </a:solidFill>
              </a:rPr>
              <a:t> </a:t>
            </a:r>
            <a:r>
              <a:rPr lang="tr-TR" b="1" dirty="0" err="1">
                <a:solidFill>
                  <a:schemeClr val="bg1"/>
                </a:solidFill>
              </a:rPr>
              <a:t>Follow-Up</a:t>
            </a:r>
            <a:r>
              <a:rPr lang="tr-TR" b="1" dirty="0">
                <a:solidFill>
                  <a:schemeClr val="bg1"/>
                </a:solidFill>
              </a:rPr>
              <a:t> </a:t>
            </a:r>
            <a:r>
              <a:rPr lang="tr-TR" b="1" dirty="0" err="1">
                <a:solidFill>
                  <a:schemeClr val="bg1"/>
                </a:solidFill>
              </a:rPr>
              <a:t>Studies</a:t>
            </a:r>
            <a:endParaRPr lang="tr-TR" b="1" dirty="0">
              <a:solidFill>
                <a:schemeClr val="bg1"/>
              </a:solidFill>
            </a:endParaRPr>
          </a:p>
        </p:txBody>
      </p:sp>
    </p:spTree>
    <p:extLst>
      <p:ext uri="{BB962C8B-B14F-4D97-AF65-F5344CB8AC3E}">
        <p14:creationId xmlns:p14="http://schemas.microsoft.com/office/powerpoint/2010/main" val="7258183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3 Tanımlar</a:t>
            </a:r>
            <a:br>
              <a:rPr lang="tr-TR" dirty="0"/>
            </a:br>
            <a:r>
              <a:rPr lang="tr-TR" sz="2800" dirty="0"/>
              <a:t>Piyasaya arz sonrası süreçlerle ilgili tanımlar</a:t>
            </a:r>
            <a:endParaRPr lang="tr-TR" dirty="0"/>
          </a:p>
        </p:txBody>
      </p:sp>
      <p:sp>
        <p:nvSpPr>
          <p:cNvPr id="3" name="İçerik Yer Tutucusu 2"/>
          <p:cNvSpPr>
            <a:spLocks noGrp="1"/>
          </p:cNvSpPr>
          <p:nvPr>
            <p:ph idx="1"/>
          </p:nvPr>
        </p:nvSpPr>
        <p:spPr>
          <a:xfrm>
            <a:off x="4557486" y="803185"/>
            <a:ext cx="5138058" cy="5641157"/>
          </a:xfrm>
        </p:spPr>
        <p:txBody>
          <a:bodyPr>
            <a:normAutofit fontScale="92500" lnSpcReduction="10000"/>
          </a:bodyPr>
          <a:lstStyle/>
          <a:p>
            <a:r>
              <a:rPr lang="tr-TR" b="1" dirty="0"/>
              <a:t>Düzeltici faaliyet</a:t>
            </a:r>
            <a:r>
              <a:rPr lang="tr-TR" dirty="0"/>
              <a:t>: Potansiyel veya mevcut bir uygunsuzluğun ya da istenmeyen diğer bir durumun nedenini ortadan kaldırmak için yürütülen faaliyeti, </a:t>
            </a:r>
          </a:p>
          <a:p>
            <a:r>
              <a:rPr lang="tr-TR" b="1" dirty="0"/>
              <a:t>Saha güvenliği bildirimi</a:t>
            </a:r>
            <a:r>
              <a:rPr lang="tr-TR" dirty="0"/>
              <a:t>: Bir saha güvenliği düzeltici faaliyetiyle ilgili olarak imalatçı tarafından kullanıcılara veya müşterilere gönderilen iletiyi, </a:t>
            </a:r>
          </a:p>
          <a:p>
            <a:r>
              <a:rPr lang="tr-TR" b="1" dirty="0"/>
              <a:t>Saha güvenliği düzeltici faaliyeti</a:t>
            </a:r>
            <a:r>
              <a:rPr lang="tr-TR" dirty="0"/>
              <a:t>: Piyasada bulundurulan bir cihazla ilgili ciddi olumsuz olay riskini önlemek ya da azaltmak amacıyla teknik veya tıbbi nedenlerle imalatçı tarafından yürütülen düzeltici faaliyeti, </a:t>
            </a:r>
          </a:p>
          <a:p>
            <a:pPr lvl="1"/>
            <a:r>
              <a:rPr lang="tr-TR" dirty="0">
                <a:hlinkClick r:id="rId3"/>
              </a:rPr>
              <a:t>https://titck.gov.tr/dinamikmodul/55</a:t>
            </a:r>
            <a:endParaRPr lang="tr-TR" dirty="0"/>
          </a:p>
          <a:p>
            <a:r>
              <a:rPr lang="tr-TR" b="1" dirty="0"/>
              <a:t>Geri çağırma</a:t>
            </a:r>
            <a:r>
              <a:rPr lang="tr-TR" dirty="0"/>
              <a:t>: Hâlihazırda son kullanıcıya sunulmuş olan bir cihazın iktisadi işletmeciye geri döndürülmesini sağlamayı amaçlayan her türlü tedbiri </a:t>
            </a:r>
          </a:p>
        </p:txBody>
      </p:sp>
      <p:pic>
        <p:nvPicPr>
          <p:cNvPr id="4" name="Resim 3"/>
          <p:cNvPicPr>
            <a:picLocks noChangeAspect="1"/>
          </p:cNvPicPr>
          <p:nvPr/>
        </p:nvPicPr>
        <p:blipFill>
          <a:blip r:embed="rId4"/>
          <a:stretch>
            <a:fillRect/>
          </a:stretch>
        </p:blipFill>
        <p:spPr>
          <a:xfrm>
            <a:off x="9821183" y="2457188"/>
            <a:ext cx="2114550" cy="2162175"/>
          </a:xfrm>
          <a:prstGeom prst="rect">
            <a:avLst/>
          </a:prstGeom>
        </p:spPr>
      </p:pic>
      <p:pic>
        <p:nvPicPr>
          <p:cNvPr id="5" name="Resim 4"/>
          <p:cNvPicPr>
            <a:picLocks noChangeAspect="1"/>
          </p:cNvPicPr>
          <p:nvPr/>
        </p:nvPicPr>
        <p:blipFill rotWithShape="1">
          <a:blip r:embed="rId5"/>
          <a:srcRect b="11492"/>
          <a:stretch/>
        </p:blipFill>
        <p:spPr>
          <a:xfrm>
            <a:off x="9487829" y="4806367"/>
            <a:ext cx="2573544" cy="1450971"/>
          </a:xfrm>
          <a:prstGeom prst="rect">
            <a:avLst/>
          </a:prstGeom>
        </p:spPr>
      </p:pic>
      <p:pic>
        <p:nvPicPr>
          <p:cNvPr id="6" name="Resim 5"/>
          <p:cNvPicPr>
            <a:picLocks noChangeAspect="1"/>
          </p:cNvPicPr>
          <p:nvPr/>
        </p:nvPicPr>
        <p:blipFill>
          <a:blip r:embed="rId6"/>
          <a:stretch>
            <a:fillRect/>
          </a:stretch>
        </p:blipFill>
        <p:spPr>
          <a:xfrm>
            <a:off x="9649860" y="961879"/>
            <a:ext cx="2457196" cy="1228598"/>
          </a:xfrm>
          <a:prstGeom prst="rect">
            <a:avLst/>
          </a:prstGeom>
        </p:spPr>
      </p:pic>
      <p:pic>
        <p:nvPicPr>
          <p:cNvPr id="7" name="Picture 2" descr="UDEM Logo Vector (.CDR) Free Downloa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873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3 Tanımlar</a:t>
            </a:r>
            <a:br>
              <a:rPr lang="tr-TR" dirty="0"/>
            </a:br>
            <a:r>
              <a:rPr lang="tr-TR" sz="2800" dirty="0"/>
              <a:t>Piyasaya arz sonrası süreçlerle ilgili tanımlar</a:t>
            </a:r>
            <a:endParaRPr lang="tr-TR" dirty="0"/>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pic>
        <p:nvPicPr>
          <p:cNvPr id="16" name="Resim 15">
            <a:extLst>
              <a:ext uri="{FF2B5EF4-FFF2-40B4-BE49-F238E27FC236}">
                <a16:creationId xmlns:a16="http://schemas.microsoft.com/office/drawing/2014/main" id="{16CE223B-7431-3F99-77AD-B250092222E6}"/>
              </a:ext>
            </a:extLst>
          </p:cNvPr>
          <p:cNvPicPr>
            <a:picLocks noChangeAspect="1"/>
          </p:cNvPicPr>
          <p:nvPr/>
        </p:nvPicPr>
        <p:blipFill>
          <a:blip r:embed="rId3"/>
          <a:stretch>
            <a:fillRect/>
          </a:stretch>
        </p:blipFill>
        <p:spPr>
          <a:xfrm>
            <a:off x="4650377" y="0"/>
            <a:ext cx="6652623" cy="6858000"/>
          </a:xfrm>
          <a:prstGeom prst="rect">
            <a:avLst/>
          </a:prstGeom>
        </p:spPr>
      </p:pic>
      <p:sp>
        <p:nvSpPr>
          <p:cNvPr id="18" name="Metin kutusu 17">
            <a:extLst>
              <a:ext uri="{FF2B5EF4-FFF2-40B4-BE49-F238E27FC236}">
                <a16:creationId xmlns:a16="http://schemas.microsoft.com/office/drawing/2014/main" id="{EA6FCA28-C3BC-D8BE-046F-CF20260A14D4}"/>
              </a:ext>
            </a:extLst>
          </p:cNvPr>
          <p:cNvSpPr txBox="1"/>
          <p:nvPr/>
        </p:nvSpPr>
        <p:spPr>
          <a:xfrm>
            <a:off x="1149548" y="808056"/>
            <a:ext cx="3500829" cy="645495"/>
          </a:xfrm>
          <a:prstGeom prst="rect">
            <a:avLst/>
          </a:prstGeom>
          <a:noFill/>
        </p:spPr>
        <p:txBody>
          <a:bodyPr wrap="square">
            <a:spAutoFit/>
          </a:bodyPr>
          <a:lstStyle/>
          <a:p>
            <a:pPr algn="l"/>
            <a:r>
              <a:rPr lang="tr-TR" sz="1800" b="1" i="0" dirty="0">
                <a:solidFill>
                  <a:srgbClr val="000000"/>
                </a:solidFill>
                <a:effectLst/>
                <a:latin typeface="Libre Franklin" panose="020B0604020202020204" pitchFamily="2" charset="-94"/>
              </a:rPr>
              <a:t>Akış çizelgesi: Piyasaya arz sonrası gözetim aşamaları</a:t>
            </a:r>
          </a:p>
        </p:txBody>
      </p:sp>
    </p:spTree>
    <p:extLst>
      <p:ext uri="{BB962C8B-B14F-4D97-AF65-F5344CB8AC3E}">
        <p14:creationId xmlns:p14="http://schemas.microsoft.com/office/powerpoint/2010/main" val="552633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217714"/>
            <a:ext cx="5888335" cy="452845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u="sng" dirty="0"/>
              <a:t>Kapsam</a:t>
            </a:r>
          </a:p>
          <a:p>
            <a:pPr algn="ctr"/>
            <a:endParaRPr lang="tr-TR" dirty="0"/>
          </a:p>
          <a:p>
            <a:pPr marL="285750" indent="-285750" algn="ctr">
              <a:buFont typeface="Wingdings" panose="05000000000000000000" pitchFamily="2" charset="2"/>
              <a:buChar char="Ø"/>
            </a:pPr>
            <a:r>
              <a:rPr lang="tr-TR" dirty="0"/>
              <a:t>IVD hariç tüm tıbbi cihazlar</a:t>
            </a:r>
          </a:p>
          <a:p>
            <a:pPr marL="285750" indent="-285750" algn="ctr">
              <a:buFont typeface="Wingdings" panose="05000000000000000000" pitchFamily="2" charset="2"/>
              <a:buChar char="Ø"/>
            </a:pPr>
            <a:r>
              <a:rPr lang="tr-TR" dirty="0">
                <a:solidFill>
                  <a:schemeClr val="accent1">
                    <a:lumMod val="75000"/>
                  </a:schemeClr>
                </a:solidFill>
              </a:rPr>
              <a:t>Ek XVI</a:t>
            </a:r>
          </a:p>
          <a:p>
            <a:pPr marL="285750" indent="-285750" algn="ctr">
              <a:buFont typeface="Wingdings" panose="05000000000000000000" pitchFamily="2" charset="2"/>
              <a:buChar char="Ø"/>
            </a:pPr>
            <a:r>
              <a:rPr lang="tr-TR" dirty="0"/>
              <a:t>Cansız veya cansız hale getirilmiş hayvan kaynaklı dokular veya hücreler ya da bunların türevleri kullanılarak üretilen cihazlar</a:t>
            </a:r>
          </a:p>
          <a:p>
            <a:pPr marL="285750" indent="-285750" algn="ctr">
              <a:buFont typeface="Wingdings" panose="05000000000000000000" pitchFamily="2" charset="2"/>
              <a:buChar char="Ø"/>
            </a:pPr>
            <a:r>
              <a:rPr lang="tr-TR" dirty="0">
                <a:solidFill>
                  <a:schemeClr val="accent1">
                    <a:lumMod val="75000"/>
                  </a:schemeClr>
                </a:solidFill>
              </a:rPr>
              <a:t>Cansız veya cansız hale getirilmiş insan kaynaklı dokuların veya hücrelerin türevleri kullanılarak üretilen cihazlar</a:t>
            </a:r>
          </a:p>
        </p:txBody>
      </p:sp>
      <p:sp>
        <p:nvSpPr>
          <p:cNvPr id="5" name="Oval 4"/>
          <p:cNvSpPr/>
          <p:nvPr/>
        </p:nvSpPr>
        <p:spPr>
          <a:xfrm>
            <a:off x="5888335" y="667658"/>
            <a:ext cx="6056921" cy="590731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b="1" u="sng" dirty="0"/>
              <a:t>Kapsam Dışı</a:t>
            </a:r>
          </a:p>
          <a:p>
            <a:pPr algn="ctr"/>
            <a:endParaRPr lang="tr-TR" dirty="0"/>
          </a:p>
          <a:p>
            <a:pPr marL="285750" indent="-285750" algn="ctr">
              <a:buFont typeface="Wingdings" panose="05000000000000000000" pitchFamily="2" charset="2"/>
              <a:buChar char="Ø"/>
            </a:pPr>
            <a:r>
              <a:rPr lang="tr-TR" dirty="0"/>
              <a:t>IVD</a:t>
            </a:r>
          </a:p>
          <a:p>
            <a:pPr marL="285750" indent="-285750" algn="ctr">
              <a:buFont typeface="Wingdings" panose="05000000000000000000" pitchFamily="2" charset="2"/>
              <a:buChar char="Ø"/>
            </a:pPr>
            <a:r>
              <a:rPr lang="tr-TR" dirty="0"/>
              <a:t>Tıbbi ürünler</a:t>
            </a:r>
          </a:p>
          <a:p>
            <a:pPr marL="285750" indent="-285750" algn="ctr">
              <a:buFont typeface="Wingdings" panose="05000000000000000000" pitchFamily="2" charset="2"/>
              <a:buChar char="Ø"/>
            </a:pPr>
            <a:r>
              <a:rPr lang="tr-TR" dirty="0"/>
              <a:t>İleri tedavi ürünleri</a:t>
            </a:r>
          </a:p>
          <a:p>
            <a:pPr marL="285750" indent="-285750" algn="ctr">
              <a:buFont typeface="Wingdings" panose="05000000000000000000" pitchFamily="2" charset="2"/>
              <a:buChar char="Ø"/>
            </a:pPr>
            <a:r>
              <a:rPr lang="tr-TR" dirty="0"/>
              <a:t>İnsan kanı, kan ürünleri, insan kaynaklı plazma veya kan hücreleri ihtiva eden cihazlar</a:t>
            </a:r>
          </a:p>
          <a:p>
            <a:pPr marL="285750" indent="-285750" algn="ctr">
              <a:buFont typeface="Wingdings" panose="05000000000000000000" pitchFamily="2" charset="2"/>
              <a:buChar char="Ø"/>
            </a:pPr>
            <a:r>
              <a:rPr lang="tr-TR" dirty="0"/>
              <a:t>Kozmetik ürünler</a:t>
            </a:r>
          </a:p>
          <a:p>
            <a:pPr marL="285750" indent="-285750" algn="ctr">
              <a:buFont typeface="Wingdings" panose="05000000000000000000" pitchFamily="2" charset="2"/>
              <a:buChar char="Ø"/>
            </a:pPr>
            <a:r>
              <a:rPr lang="tr-TR" dirty="0"/>
              <a:t>Hayvan kaynaklı </a:t>
            </a:r>
            <a:r>
              <a:rPr lang="tr-TR" dirty="0" err="1"/>
              <a:t>transplantlar</a:t>
            </a:r>
            <a:r>
              <a:rPr lang="tr-TR" dirty="0"/>
              <a:t>, dokular veya hücreler ya da bunların türevlerini içeren cihazlar</a:t>
            </a:r>
          </a:p>
          <a:p>
            <a:pPr marL="285750" indent="-285750" algn="ctr">
              <a:buFont typeface="Wingdings" panose="05000000000000000000" pitchFamily="2" charset="2"/>
              <a:buChar char="Ø"/>
            </a:pPr>
            <a:r>
              <a:rPr lang="tr-TR" dirty="0"/>
              <a:t>İnsan kaynaklı </a:t>
            </a:r>
            <a:r>
              <a:rPr lang="tr-TR" dirty="0" err="1"/>
              <a:t>transplantlar</a:t>
            </a:r>
            <a:r>
              <a:rPr lang="tr-TR" dirty="0"/>
              <a:t>, dokular veya hücreler ya da bunların türevlerini içeren cihazlar</a:t>
            </a:r>
          </a:p>
          <a:p>
            <a:pPr marL="285750" indent="-285750" algn="ctr">
              <a:buFont typeface="Wingdings" panose="05000000000000000000" pitchFamily="2" charset="2"/>
              <a:buChar char="Ø"/>
            </a:pPr>
            <a:r>
              <a:rPr lang="tr-TR" dirty="0"/>
              <a:t>Canlı biyolojik materyal veya canlı organizmalar içeren cihazlar</a:t>
            </a:r>
          </a:p>
          <a:p>
            <a:pPr marL="285750" indent="-285750" algn="ctr">
              <a:buFont typeface="Wingdings" panose="05000000000000000000" pitchFamily="2" charset="2"/>
              <a:buChar char="Ø"/>
            </a:pPr>
            <a:r>
              <a:rPr lang="tr-TR" dirty="0"/>
              <a:t>Veteriner Hizmetleri, Bitki Sağlığı, Gıda ve Yem Kanunu kapsamında yer alan gıdalar</a:t>
            </a:r>
          </a:p>
        </p:txBody>
      </p:sp>
      <p:sp>
        <p:nvSpPr>
          <p:cNvPr id="6" name="Metin kutusu 5"/>
          <p:cNvSpPr txBox="1"/>
          <p:nvPr/>
        </p:nvSpPr>
        <p:spPr>
          <a:xfrm>
            <a:off x="518061" y="5081025"/>
            <a:ext cx="5128569" cy="1015663"/>
          </a:xfrm>
          <a:prstGeom prst="rect">
            <a:avLst/>
          </a:prstGeom>
          <a:noFill/>
        </p:spPr>
        <p:txBody>
          <a:bodyPr wrap="square" rtlCol="0">
            <a:spAutoFit/>
          </a:bodyPr>
          <a:lstStyle/>
          <a:p>
            <a:r>
              <a:rPr lang="tr-TR" sz="2000" b="1" u="sng" dirty="0">
                <a:solidFill>
                  <a:srgbClr val="FF0000"/>
                </a:solidFill>
              </a:rPr>
              <a:t>Direktif kapsamında mı yoksa bu Tüzük kapsamında mı karar verirken;</a:t>
            </a:r>
          </a:p>
          <a:p>
            <a:r>
              <a:rPr lang="tr-TR" sz="2000" b="1" dirty="0">
                <a:solidFill>
                  <a:srgbClr val="00B050"/>
                </a:solidFill>
              </a:rPr>
              <a:t>Asli etki </a:t>
            </a:r>
            <a:r>
              <a:rPr lang="tr-TR" sz="2000" b="1" dirty="0" err="1">
                <a:solidFill>
                  <a:srgbClr val="00B050"/>
                </a:solidFill>
              </a:rPr>
              <a:t>mekanizması’na</a:t>
            </a:r>
            <a:r>
              <a:rPr lang="tr-TR" sz="2000" b="1" dirty="0">
                <a:solidFill>
                  <a:srgbClr val="00B050"/>
                </a:solidFill>
              </a:rPr>
              <a:t> bakılır.</a:t>
            </a:r>
          </a:p>
        </p:txBody>
      </p:sp>
      <p:sp>
        <p:nvSpPr>
          <p:cNvPr id="7" name="Köşeleri Yuvarlanmış Dikdörtgen Belirtme Çizgisi 6"/>
          <p:cNvSpPr/>
          <p:nvPr/>
        </p:nvSpPr>
        <p:spPr>
          <a:xfrm>
            <a:off x="4856309" y="217714"/>
            <a:ext cx="2951260" cy="1827422"/>
          </a:xfrm>
          <a:prstGeom prst="wedgeRoundRect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dirty="0">
                <a:solidFill>
                  <a:schemeClr val="accent1">
                    <a:lumMod val="75000"/>
                  </a:schemeClr>
                </a:solidFill>
              </a:rPr>
              <a:t>EK XVI Örnek Cihazlar</a:t>
            </a:r>
          </a:p>
          <a:p>
            <a:pPr marL="285750" indent="-285750">
              <a:buFont typeface="Wingdings" panose="05000000000000000000" pitchFamily="2" charset="2"/>
              <a:buChar char="ü"/>
            </a:pPr>
            <a:r>
              <a:rPr lang="tr-TR" sz="1200" dirty="0">
                <a:solidFill>
                  <a:schemeClr val="accent1">
                    <a:lumMod val="75000"/>
                  </a:schemeClr>
                </a:solidFill>
              </a:rPr>
              <a:t>Renkli </a:t>
            </a:r>
            <a:r>
              <a:rPr lang="tr-TR" sz="1200" dirty="0" err="1">
                <a:solidFill>
                  <a:schemeClr val="accent1">
                    <a:lumMod val="75000"/>
                  </a:schemeClr>
                </a:solidFill>
              </a:rPr>
              <a:t>kontakt</a:t>
            </a:r>
            <a:r>
              <a:rPr lang="tr-TR" sz="1200" dirty="0">
                <a:solidFill>
                  <a:schemeClr val="accent1">
                    <a:lumMod val="75000"/>
                  </a:schemeClr>
                </a:solidFill>
              </a:rPr>
              <a:t> lensler </a:t>
            </a:r>
          </a:p>
          <a:p>
            <a:pPr marL="285750" indent="-285750">
              <a:buFont typeface="Wingdings" panose="05000000000000000000" pitchFamily="2" charset="2"/>
              <a:buChar char="ü"/>
            </a:pPr>
            <a:r>
              <a:rPr lang="tr-TR" sz="1200" dirty="0">
                <a:solidFill>
                  <a:schemeClr val="accent1">
                    <a:lumMod val="75000"/>
                  </a:schemeClr>
                </a:solidFill>
              </a:rPr>
              <a:t>Vücut modifikasyonu </a:t>
            </a:r>
            <a:r>
              <a:rPr lang="tr-TR" sz="1200" dirty="0" err="1">
                <a:solidFill>
                  <a:schemeClr val="accent1">
                    <a:lumMod val="75000"/>
                  </a:schemeClr>
                </a:solidFill>
              </a:rPr>
              <a:t>implantları</a:t>
            </a:r>
            <a:endParaRPr lang="tr-TR" sz="1200" dirty="0">
              <a:solidFill>
                <a:schemeClr val="accent1">
                  <a:lumMod val="75000"/>
                </a:schemeClr>
              </a:solidFill>
            </a:endParaRPr>
          </a:p>
          <a:p>
            <a:pPr marL="285750" indent="-285750">
              <a:buFont typeface="Wingdings" panose="05000000000000000000" pitchFamily="2" charset="2"/>
              <a:buChar char="ü"/>
            </a:pPr>
            <a:r>
              <a:rPr lang="tr-TR" sz="1200" dirty="0">
                <a:solidFill>
                  <a:schemeClr val="accent1">
                    <a:lumMod val="75000"/>
                  </a:schemeClr>
                </a:solidFill>
              </a:rPr>
              <a:t>Liposakşın </a:t>
            </a:r>
          </a:p>
          <a:p>
            <a:pPr marL="285750" indent="-285750">
              <a:buFont typeface="Wingdings" panose="05000000000000000000" pitchFamily="2" charset="2"/>
              <a:buChar char="ü"/>
            </a:pPr>
            <a:r>
              <a:rPr lang="tr-TR" sz="1200" dirty="0" err="1">
                <a:solidFill>
                  <a:schemeClr val="accent1">
                    <a:lumMod val="75000"/>
                  </a:schemeClr>
                </a:solidFill>
              </a:rPr>
              <a:t>Dermaldolgular</a:t>
            </a:r>
            <a:r>
              <a:rPr lang="tr-TR" sz="1200" dirty="0">
                <a:solidFill>
                  <a:schemeClr val="accent1">
                    <a:lumMod val="75000"/>
                  </a:schemeClr>
                </a:solidFill>
              </a:rPr>
              <a:t> </a:t>
            </a:r>
          </a:p>
          <a:p>
            <a:pPr marL="285750" indent="-285750">
              <a:buFont typeface="Wingdings" panose="05000000000000000000" pitchFamily="2" charset="2"/>
              <a:buChar char="ü"/>
            </a:pPr>
            <a:r>
              <a:rPr lang="tr-TR" sz="1100" dirty="0">
                <a:solidFill>
                  <a:schemeClr val="accent1">
                    <a:lumMod val="75000"/>
                  </a:schemeClr>
                </a:solidFill>
              </a:rPr>
              <a:t>IPL, epilasyon lazerleri </a:t>
            </a:r>
          </a:p>
          <a:p>
            <a:pPr marL="285750" indent="-285750">
              <a:buFont typeface="Wingdings" panose="05000000000000000000" pitchFamily="2" charset="2"/>
              <a:buChar char="ü"/>
            </a:pPr>
            <a:r>
              <a:rPr lang="tr-TR" sz="1100" dirty="0">
                <a:solidFill>
                  <a:schemeClr val="accent1">
                    <a:lumMod val="75000"/>
                  </a:schemeClr>
                </a:solidFill>
              </a:rPr>
              <a:t>Dövme silme ekipmanları </a:t>
            </a:r>
          </a:p>
          <a:p>
            <a:pPr algn="ctr"/>
            <a:endParaRPr lang="tr-TR" dirty="0"/>
          </a:p>
        </p:txBody>
      </p:sp>
      <p:pic>
        <p:nvPicPr>
          <p:cNvPr id="8"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2" name="Sağ Ayraç 1">
            <a:extLst>
              <a:ext uri="{FF2B5EF4-FFF2-40B4-BE49-F238E27FC236}">
                <a16:creationId xmlns:a16="http://schemas.microsoft.com/office/drawing/2014/main" id="{DBFD3A19-F480-9A30-ED56-FD41EB525172}"/>
              </a:ext>
            </a:extLst>
          </p:cNvPr>
          <p:cNvSpPr/>
          <p:nvPr/>
        </p:nvSpPr>
        <p:spPr>
          <a:xfrm>
            <a:off x="6954350" y="1363132"/>
            <a:ext cx="160868" cy="21166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3" name="Metin kutusu 2">
            <a:extLst>
              <a:ext uri="{FF2B5EF4-FFF2-40B4-BE49-F238E27FC236}">
                <a16:creationId xmlns:a16="http://schemas.microsoft.com/office/drawing/2014/main" id="{CF9BA6ED-C2AA-252F-23D3-15417A6AC603}"/>
              </a:ext>
            </a:extLst>
          </p:cNvPr>
          <p:cNvSpPr txBox="1"/>
          <p:nvPr/>
        </p:nvSpPr>
        <p:spPr>
          <a:xfrm>
            <a:off x="7039482" y="1191966"/>
            <a:ext cx="834518" cy="707886"/>
          </a:xfrm>
          <a:prstGeom prst="rect">
            <a:avLst/>
          </a:prstGeom>
          <a:noFill/>
        </p:spPr>
        <p:txBody>
          <a:bodyPr wrap="square" rtlCol="0">
            <a:spAutoFit/>
          </a:bodyPr>
          <a:lstStyle/>
          <a:p>
            <a:r>
              <a:rPr lang="tr-TR" sz="1000" u="sng" dirty="0">
                <a:solidFill>
                  <a:srgbClr val="FF0000"/>
                </a:solidFill>
              </a:rPr>
              <a:t>Elektro manyetik radyasyon yayan </a:t>
            </a:r>
            <a:r>
              <a:rPr lang="tr-TR" sz="1000" u="sng" dirty="0" err="1">
                <a:solidFill>
                  <a:srgbClr val="FF0000"/>
                </a:solidFill>
              </a:rPr>
              <a:t>ekp</a:t>
            </a:r>
            <a:r>
              <a:rPr lang="tr-TR" sz="1000" u="sng" dirty="0">
                <a:solidFill>
                  <a:srgbClr val="FF0000"/>
                </a:solidFill>
              </a:rPr>
              <a:t>.</a:t>
            </a:r>
          </a:p>
        </p:txBody>
      </p:sp>
    </p:spTree>
    <p:extLst>
      <p:ext uri="{BB962C8B-B14F-4D97-AF65-F5344CB8AC3E}">
        <p14:creationId xmlns:p14="http://schemas.microsoft.com/office/powerpoint/2010/main" val="164082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4" y="1537701"/>
            <a:ext cx="5490224" cy="1689390"/>
          </a:xfrm>
        </p:spPr>
        <p:txBody>
          <a:bodyPr/>
          <a:lstStyle/>
          <a:p>
            <a:r>
              <a:rPr lang="tr-TR" dirty="0"/>
              <a:t>Kısım 1</a:t>
            </a:r>
            <a:br>
              <a:rPr lang="tr-TR" dirty="0"/>
            </a:br>
            <a:r>
              <a:rPr lang="tr-TR" dirty="0"/>
              <a:t>İkinci Bölüm</a:t>
            </a:r>
          </a:p>
        </p:txBody>
      </p:sp>
      <p:sp>
        <p:nvSpPr>
          <p:cNvPr id="3" name="İçerik Yer Tutucusu 2"/>
          <p:cNvSpPr>
            <a:spLocks noGrp="1"/>
          </p:cNvSpPr>
          <p:nvPr>
            <p:ph type="body" idx="1"/>
          </p:nvPr>
        </p:nvSpPr>
        <p:spPr>
          <a:xfrm>
            <a:off x="3344215" y="3556000"/>
            <a:ext cx="5490223" cy="1674621"/>
          </a:xfrm>
        </p:spPr>
        <p:txBody>
          <a:bodyPr/>
          <a:lstStyle/>
          <a:p>
            <a:r>
              <a:rPr lang="tr-TR" b="1" dirty="0"/>
              <a:t>Madde 4 – Ürünlerin Mevzuat Durumu</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332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Madde 4</a:t>
            </a:r>
          </a:p>
        </p:txBody>
      </p:sp>
      <p:sp>
        <p:nvSpPr>
          <p:cNvPr id="5" name="İçerik Yer Tutucusu 4"/>
          <p:cNvSpPr>
            <a:spLocks noGrp="1"/>
          </p:cNvSpPr>
          <p:nvPr>
            <p:ph idx="1"/>
          </p:nvPr>
        </p:nvSpPr>
        <p:spPr>
          <a:xfrm>
            <a:off x="4741931" y="4297660"/>
            <a:ext cx="3380094" cy="2560340"/>
          </a:xfrm>
        </p:spPr>
        <p:txBody>
          <a:bodyPr>
            <a:normAutofit/>
          </a:bodyPr>
          <a:lstStyle/>
          <a:p>
            <a:r>
              <a:rPr lang="tr-TR" dirty="0"/>
              <a:t>Kurum </a:t>
            </a:r>
          </a:p>
          <a:p>
            <a:r>
              <a:rPr lang="tr-TR" dirty="0"/>
              <a:t>Komisyon</a:t>
            </a:r>
          </a:p>
          <a:p>
            <a:r>
              <a:rPr lang="tr-TR" dirty="0"/>
              <a:t>EMA  - tıbbi ürünler</a:t>
            </a:r>
          </a:p>
          <a:p>
            <a:r>
              <a:rPr lang="tr-TR" dirty="0"/>
              <a:t>ECHA - kimyasallar</a:t>
            </a:r>
          </a:p>
          <a:p>
            <a:r>
              <a:rPr lang="tr-TR" dirty="0"/>
              <a:t>EFSA - </a:t>
            </a:r>
          </a:p>
        </p:txBody>
      </p:sp>
      <p:pic>
        <p:nvPicPr>
          <p:cNvPr id="7"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rotWithShape="1">
          <a:blip r:embed="rId4"/>
          <a:srcRect l="6802" t="11581" r="4412" b="10478"/>
          <a:stretch/>
        </p:blipFill>
        <p:spPr>
          <a:xfrm>
            <a:off x="5163672" y="402189"/>
            <a:ext cx="5916706" cy="3895471"/>
          </a:xfrm>
          <a:prstGeom prst="rect">
            <a:avLst/>
          </a:prstGeom>
        </p:spPr>
      </p:pic>
      <p:pic>
        <p:nvPicPr>
          <p:cNvPr id="9" name="Resim 8"/>
          <p:cNvPicPr>
            <a:picLocks noChangeAspect="1"/>
          </p:cNvPicPr>
          <p:nvPr/>
        </p:nvPicPr>
        <p:blipFill>
          <a:blip r:embed="rId5"/>
          <a:stretch>
            <a:fillRect/>
          </a:stretch>
        </p:blipFill>
        <p:spPr>
          <a:xfrm>
            <a:off x="7976911" y="5632847"/>
            <a:ext cx="3879529" cy="1085850"/>
          </a:xfrm>
          <a:prstGeom prst="rect">
            <a:avLst/>
          </a:prstGeom>
        </p:spPr>
      </p:pic>
      <p:pic>
        <p:nvPicPr>
          <p:cNvPr id="6" name="Resim 5"/>
          <p:cNvPicPr>
            <a:picLocks noChangeAspect="1"/>
          </p:cNvPicPr>
          <p:nvPr/>
        </p:nvPicPr>
        <p:blipFill>
          <a:blip r:embed="rId6"/>
          <a:stretch>
            <a:fillRect/>
          </a:stretch>
        </p:blipFill>
        <p:spPr>
          <a:xfrm>
            <a:off x="8817965" y="3971925"/>
            <a:ext cx="3038475" cy="1504950"/>
          </a:xfrm>
          <a:prstGeom prst="rect">
            <a:avLst/>
          </a:prstGeom>
        </p:spPr>
      </p:pic>
      <p:pic>
        <p:nvPicPr>
          <p:cNvPr id="10" name="Resim 9"/>
          <p:cNvPicPr>
            <a:picLocks noChangeAspect="1"/>
          </p:cNvPicPr>
          <p:nvPr/>
        </p:nvPicPr>
        <p:blipFill>
          <a:blip r:embed="rId7"/>
          <a:stretch>
            <a:fillRect/>
          </a:stretch>
        </p:blipFill>
        <p:spPr>
          <a:xfrm>
            <a:off x="1368185" y="5204222"/>
            <a:ext cx="3019425" cy="1514475"/>
          </a:xfrm>
          <a:prstGeom prst="rect">
            <a:avLst/>
          </a:prstGeom>
        </p:spPr>
      </p:pic>
    </p:spTree>
    <p:extLst>
      <p:ext uri="{BB962C8B-B14F-4D97-AF65-F5344CB8AC3E}">
        <p14:creationId xmlns:p14="http://schemas.microsoft.com/office/powerpoint/2010/main" val="1831926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normAutofit/>
          </a:bodyPr>
          <a:lstStyle/>
          <a:p>
            <a:r>
              <a:rPr lang="tr-TR" sz="3600" dirty="0"/>
              <a:t>Madde 1</a:t>
            </a:r>
            <a:br>
              <a:rPr lang="tr-TR" sz="3600" dirty="0"/>
            </a:br>
            <a:r>
              <a:rPr lang="tr-TR" sz="3600" dirty="0"/>
              <a:t>Amaç ve Kapsam</a:t>
            </a:r>
          </a:p>
        </p:txBody>
      </p:sp>
      <p:sp>
        <p:nvSpPr>
          <p:cNvPr id="6" name="İçerik Yer Tutucusu 5"/>
          <p:cNvSpPr>
            <a:spLocks noGrp="1"/>
          </p:cNvSpPr>
          <p:nvPr>
            <p:ph idx="1"/>
          </p:nvPr>
        </p:nvSpPr>
        <p:spPr>
          <a:xfrm>
            <a:off x="4741077" y="953835"/>
            <a:ext cx="4925437" cy="5248622"/>
          </a:xfrm>
        </p:spPr>
        <p:txBody>
          <a:bodyPr>
            <a:normAutofit/>
          </a:bodyPr>
          <a:lstStyle/>
          <a:p>
            <a:r>
              <a:rPr lang="tr-TR" dirty="0"/>
              <a:t>Bu Yönetmelik kapsamında uygunluk değerlendirmesine tabi tutulan cihazlar için Elektromanyetik Uyumluluk Yönetmeliği (2014/30/AB) hükümleri aranmaz.</a:t>
            </a:r>
          </a:p>
          <a:p>
            <a:endParaRPr lang="tr-TR" dirty="0"/>
          </a:p>
          <a:p>
            <a:r>
              <a:rPr lang="tr-TR" dirty="0"/>
              <a:t>Ayrıca Makina Emniyeti Yönetmeliği (2006/42/AT)’ye göre makina olarak tanımlanan cihazlar, </a:t>
            </a:r>
            <a:r>
              <a:rPr lang="tr-TR" u="sng" dirty="0"/>
              <a:t>söz konusu Yönetmelik kapsamında ilgili tehlikelerin mevcut olduğu durumlarda</a:t>
            </a:r>
            <a:r>
              <a:rPr lang="tr-TR" dirty="0"/>
              <a:t>, </a:t>
            </a:r>
          </a:p>
          <a:p>
            <a:pPr lvl="1"/>
            <a:r>
              <a:rPr lang="tr-TR" dirty="0"/>
              <a:t>MDR Ek I Bölüm II + Makine Direktifi Ek I</a:t>
            </a:r>
          </a:p>
        </p:txBody>
      </p:sp>
      <p:pic>
        <p:nvPicPr>
          <p:cNvPr id="7" name="Resim 6"/>
          <p:cNvPicPr>
            <a:picLocks noChangeAspect="1"/>
          </p:cNvPicPr>
          <p:nvPr/>
        </p:nvPicPr>
        <p:blipFill>
          <a:blip r:embed="rId2"/>
          <a:stretch>
            <a:fillRect/>
          </a:stretch>
        </p:blipFill>
        <p:spPr>
          <a:xfrm>
            <a:off x="9824130" y="1302175"/>
            <a:ext cx="2181225" cy="2095500"/>
          </a:xfrm>
          <a:prstGeom prst="rect">
            <a:avLst/>
          </a:prstGeom>
        </p:spPr>
      </p:pic>
      <p:pic>
        <p:nvPicPr>
          <p:cNvPr id="8" name="Resim 7"/>
          <p:cNvPicPr>
            <a:picLocks noChangeAspect="1"/>
          </p:cNvPicPr>
          <p:nvPr/>
        </p:nvPicPr>
        <p:blipFill>
          <a:blip r:embed="rId3"/>
          <a:stretch>
            <a:fillRect/>
          </a:stretch>
        </p:blipFill>
        <p:spPr>
          <a:xfrm>
            <a:off x="9666514" y="4060401"/>
            <a:ext cx="2320782" cy="1491931"/>
          </a:xfrm>
          <a:prstGeom prst="rect">
            <a:avLst/>
          </a:prstGeom>
        </p:spPr>
      </p:pic>
      <p:pic>
        <p:nvPicPr>
          <p:cNvPr id="9" name="Picture 2" descr="UDEM Logo Vector (.CDR) Free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2" name="Köşeleri Yuvarlanmış Dikdörtgen Belirtme Çizgisi 1"/>
          <p:cNvSpPr/>
          <p:nvPr/>
        </p:nvSpPr>
        <p:spPr>
          <a:xfrm>
            <a:off x="6531001" y="400101"/>
            <a:ext cx="4383741" cy="3899647"/>
          </a:xfrm>
          <a:prstGeom prst="wedgeRoundRect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tr-TR" sz="1200"/>
              <a:t>doğrudan insan veya hayvan gücü uygulaması dışındaki bir tahrik sistemi ile donatılmış veya donatılması amaçlanmış, ilişkili parçaları veya kısımlarının en az biri hareketli olan ve belli bir uygulama amacıyla bir araya getirilmiş olan parçalar topluluğu ile bunlardan; sadece kullanım sahasına veya bir enerji ve hareket kaynağına bağlantı için gerekli olan aksamları bulunmayan veya monte edilmeye hazır ve sadece bir ulaştırma vasıtasına monte edildiğinde veya bir bina ya da yapıya kurulduğunda çalışma yeteneğine sahip veya aynı sonucu elde etmek için bir bütün halinde çalışacak şekilde düzenlenen ve kumanda edilen veya (f) bendinde belirtilen kısmen tamamlanmış makina parçaları topluluğunu ve yük kaldırma amaçlı ve güç kaynağı doğrudan uygulanan insan gücü olan birbiriyle bağlantılı en azından biri hareketli bağlantılı parçalar ve aksamdan oluşan parçalar topluluğu</a:t>
            </a:r>
          </a:p>
        </p:txBody>
      </p:sp>
    </p:spTree>
    <p:extLst>
      <p:ext uri="{BB962C8B-B14F-4D97-AF65-F5344CB8AC3E}">
        <p14:creationId xmlns:p14="http://schemas.microsoft.com/office/powerpoint/2010/main" val="68111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normAutofit/>
          </a:bodyPr>
          <a:lstStyle/>
          <a:p>
            <a:r>
              <a:rPr lang="tr-TR" sz="3600" dirty="0"/>
              <a:t>Madde 1</a:t>
            </a:r>
            <a:br>
              <a:rPr lang="tr-TR" sz="3600" dirty="0"/>
            </a:br>
            <a:r>
              <a:rPr lang="tr-TR" sz="3600" dirty="0"/>
              <a:t>Amaç ve Kapsam</a:t>
            </a:r>
          </a:p>
        </p:txBody>
      </p:sp>
      <p:sp>
        <p:nvSpPr>
          <p:cNvPr id="6" name="İçerik Yer Tutucusu 5"/>
          <p:cNvSpPr>
            <a:spLocks noGrp="1"/>
          </p:cNvSpPr>
          <p:nvPr>
            <p:ph idx="1"/>
          </p:nvPr>
        </p:nvSpPr>
        <p:spPr/>
        <p:txBody>
          <a:bodyPr>
            <a:normAutofit/>
          </a:bodyPr>
          <a:lstStyle/>
          <a:p>
            <a:r>
              <a:rPr lang="tr-TR" dirty="0"/>
              <a:t>Bu Yönetmelik, radyasyon güvenliği ve tıbbi ışınlamalara ilişkin mevzuatın uygulamasını etkilemez. </a:t>
            </a:r>
          </a:p>
          <a:p>
            <a:endParaRPr lang="tr-TR" dirty="0"/>
          </a:p>
          <a:p>
            <a:r>
              <a:rPr lang="tr-TR" b="1" dirty="0">
                <a:solidFill>
                  <a:schemeClr val="accent2"/>
                </a:solidFill>
              </a:rPr>
              <a:t>İkinci el satışları kapsamaz.</a:t>
            </a:r>
          </a:p>
          <a:p>
            <a:endParaRPr lang="tr-TR" dirty="0"/>
          </a:p>
          <a:p>
            <a:endParaRPr lang="tr-TR" dirty="0"/>
          </a:p>
          <a:p>
            <a:r>
              <a:rPr lang="tr-TR" dirty="0"/>
              <a:t>Spesifik bir cihaz tipinin kullanımının kısıtlanmasına ilişkin hakkı etkilemez.</a:t>
            </a:r>
          </a:p>
          <a:p>
            <a:pPr lvl="1"/>
            <a:r>
              <a:rPr lang="tr-TR" dirty="0">
                <a:solidFill>
                  <a:srgbClr val="00B050"/>
                </a:solidFill>
              </a:rPr>
              <a:t>Piyasa gözetimi !!</a:t>
            </a:r>
          </a:p>
          <a:p>
            <a:endParaRPr lang="tr-TR" dirty="0"/>
          </a:p>
          <a:p>
            <a:r>
              <a:rPr lang="tr-TR" dirty="0"/>
              <a:t>Spesifik cihazların tıbbi reçete ile teminini etkilemez.</a:t>
            </a:r>
          </a:p>
        </p:txBody>
      </p:sp>
      <p:pic>
        <p:nvPicPr>
          <p:cNvPr id="2" name="Resim 1"/>
          <p:cNvPicPr>
            <a:picLocks noChangeAspect="1"/>
          </p:cNvPicPr>
          <p:nvPr/>
        </p:nvPicPr>
        <p:blipFill>
          <a:blip r:embed="rId2"/>
          <a:stretch>
            <a:fillRect/>
          </a:stretch>
        </p:blipFill>
        <p:spPr>
          <a:xfrm>
            <a:off x="10072914" y="2190268"/>
            <a:ext cx="1575026" cy="1624914"/>
          </a:xfrm>
          <a:prstGeom prst="rect">
            <a:avLst/>
          </a:prstGeom>
        </p:spPr>
      </p:pic>
      <p:pic>
        <p:nvPicPr>
          <p:cNvPr id="7"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532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6" y="2074730"/>
            <a:ext cx="5490224" cy="1278070"/>
          </a:xfrm>
        </p:spPr>
        <p:txBody>
          <a:bodyPr>
            <a:normAutofit fontScale="90000"/>
          </a:bodyPr>
          <a:lstStyle/>
          <a:p>
            <a:r>
              <a:rPr lang="tr-TR" dirty="0"/>
              <a:t>Kısım 1</a:t>
            </a:r>
            <a:br>
              <a:rPr lang="tr-TR" dirty="0"/>
            </a:br>
            <a:r>
              <a:rPr lang="tr-TR" dirty="0"/>
              <a:t>Birinci Bölüm</a:t>
            </a:r>
          </a:p>
        </p:txBody>
      </p:sp>
      <p:sp>
        <p:nvSpPr>
          <p:cNvPr id="3" name="İçerik Yer Tutucusu 2"/>
          <p:cNvSpPr>
            <a:spLocks noGrp="1"/>
          </p:cNvSpPr>
          <p:nvPr>
            <p:ph type="body" idx="1"/>
          </p:nvPr>
        </p:nvSpPr>
        <p:spPr>
          <a:xfrm>
            <a:off x="3344217" y="3629136"/>
            <a:ext cx="5490223" cy="1383770"/>
          </a:xfrm>
        </p:spPr>
        <p:txBody>
          <a:bodyPr/>
          <a:lstStyle/>
          <a:p>
            <a:r>
              <a:rPr lang="tr-TR" dirty="0"/>
              <a:t>Madde 1 – Amaç ve Kapsam</a:t>
            </a:r>
          </a:p>
          <a:p>
            <a:r>
              <a:rPr lang="tr-TR" b="1" dirty="0"/>
              <a:t>Madde 2 – Dayanak</a:t>
            </a:r>
          </a:p>
          <a:p>
            <a:r>
              <a:rPr lang="tr-TR" dirty="0"/>
              <a:t>Madde 3 – Tanımlar</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67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2 </a:t>
            </a:r>
            <a:br>
              <a:rPr lang="tr-TR" dirty="0"/>
            </a:br>
            <a:r>
              <a:rPr lang="tr-TR" dirty="0"/>
              <a:t>Dayanak</a:t>
            </a:r>
          </a:p>
        </p:txBody>
      </p:sp>
      <p:sp>
        <p:nvSpPr>
          <p:cNvPr id="3" name="İçerik Yer Tutucusu 2"/>
          <p:cNvSpPr>
            <a:spLocks noGrp="1"/>
          </p:cNvSpPr>
          <p:nvPr>
            <p:ph idx="1"/>
          </p:nvPr>
        </p:nvSpPr>
        <p:spPr>
          <a:xfrm>
            <a:off x="4625788" y="1137015"/>
            <a:ext cx="3789096" cy="5248622"/>
          </a:xfrm>
        </p:spPr>
        <p:txBody>
          <a:bodyPr/>
          <a:lstStyle/>
          <a:p>
            <a:r>
              <a:rPr lang="tr-TR" dirty="0"/>
              <a:t>5/3/2020 tarihli ve 7223 sayılı </a:t>
            </a:r>
          </a:p>
          <a:p>
            <a:pPr lvl="1"/>
            <a:r>
              <a:rPr lang="tr-TR" dirty="0"/>
              <a:t>Ürün Güvenliği ve Teknik Düzenlemeler Kanununun Md 4</a:t>
            </a:r>
          </a:p>
          <a:p>
            <a:r>
              <a:rPr lang="tr-TR" dirty="0"/>
              <a:t>15/7/2018 tarihli ve 30479 sayılı Resmî </a:t>
            </a:r>
            <a:r>
              <a:rPr lang="tr-TR" dirty="0" err="1"/>
              <a:t>Gazete’de</a:t>
            </a:r>
            <a:r>
              <a:rPr lang="tr-TR" dirty="0"/>
              <a:t> yayımlanan 4 sayılı </a:t>
            </a:r>
          </a:p>
          <a:p>
            <a:pPr lvl="1"/>
            <a:r>
              <a:rPr lang="tr-TR" dirty="0"/>
              <a:t>Bakanlıklara Bağlı, İlgili, İlişkili Kurum ve Kuruluşlar ile Diğer Kurum ve Kuruluşların Teşkilatı Hakkında Cumhurbaşkanlığı Kararnamesi Md 508 ve 796</a:t>
            </a:r>
          </a:p>
        </p:txBody>
      </p:sp>
      <p:pic>
        <p:nvPicPr>
          <p:cNvPr id="4" name="Resim 3"/>
          <p:cNvPicPr>
            <a:picLocks noChangeAspect="1"/>
          </p:cNvPicPr>
          <p:nvPr/>
        </p:nvPicPr>
        <p:blipFill>
          <a:blip r:embed="rId3"/>
          <a:stretch>
            <a:fillRect/>
          </a:stretch>
        </p:blipFill>
        <p:spPr>
          <a:xfrm>
            <a:off x="8414884" y="1911271"/>
            <a:ext cx="3228975" cy="3333750"/>
          </a:xfrm>
          <a:prstGeom prst="rect">
            <a:avLst/>
          </a:prstGeom>
        </p:spPr>
      </p:pic>
      <p:pic>
        <p:nvPicPr>
          <p:cNvPr id="5" name="Picture 2" descr="UDEM Logo Vector (.CDR) Free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524663"/>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2720</TotalTime>
  <Words>5722</Words>
  <Application>Microsoft Office PowerPoint</Application>
  <PresentationFormat>Geniş ekran</PresentationFormat>
  <Paragraphs>448</Paragraphs>
  <Slides>51</Slides>
  <Notes>27</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51</vt:i4>
      </vt:variant>
    </vt:vector>
  </HeadingPairs>
  <TitlesOfParts>
    <vt:vector size="59" baseType="lpstr">
      <vt:lpstr>Calibri</vt:lpstr>
      <vt:lpstr>Calibri Light</vt:lpstr>
      <vt:lpstr>Libre Franklin</vt:lpstr>
      <vt:lpstr>Rockwell</vt:lpstr>
      <vt:lpstr>Source Serif Pro</vt:lpstr>
      <vt:lpstr>Times New Roman</vt:lpstr>
      <vt:lpstr>Wingdings</vt:lpstr>
      <vt:lpstr>Atlas</vt:lpstr>
      <vt:lpstr>PowerPoint Sunusu</vt:lpstr>
      <vt:lpstr>Kısım 1</vt:lpstr>
      <vt:lpstr>Kısım 1 Birinci Bölüm</vt:lpstr>
      <vt:lpstr>Madde 1  Amaç ve Kapsam</vt:lpstr>
      <vt:lpstr>PowerPoint Sunusu</vt:lpstr>
      <vt:lpstr>Madde 1 Amaç ve Kapsam</vt:lpstr>
      <vt:lpstr>Madde 1 Amaç ve Kapsam</vt:lpstr>
      <vt:lpstr>Kısım 1 Birinci Bölüm</vt:lpstr>
      <vt:lpstr>Madde 2  Dayanak</vt:lpstr>
      <vt:lpstr>Kısım 1 Birinci Bölüm</vt:lpstr>
      <vt:lpstr>Madde 3 Tanımlar Cihaz ilişkili tanımlar</vt:lpstr>
      <vt:lpstr>Madde 3 Tanımlar Cihaz ilişkili tanımlar</vt:lpstr>
      <vt:lpstr>Madde 3 Tanımlar Cihaz ilişkili tanımlar</vt:lpstr>
      <vt:lpstr>Madde 3 Tanımlar Cihaz ilişkili tanımlar</vt:lpstr>
      <vt:lpstr>Madde 3 Tanımlar Cihaz ilişkili tanımlar</vt:lpstr>
      <vt:lpstr>Madde 3 Tanımlar Cihaz ilişkili tanımlar</vt:lpstr>
      <vt:lpstr>Madde 3 Tanımlar Cihaz ilişkili tanımlar</vt:lpstr>
      <vt:lpstr>Madde 3 Tanımlar Cihaz ilişkili tanımlar</vt:lpstr>
      <vt:lpstr>Madde 3 Tanımlar Cihaz ilişkili tanımlar</vt:lpstr>
      <vt:lpstr>Madde 3 Tanımlar Cihaz ilişkili tanımlar</vt:lpstr>
      <vt:lpstr>Madde 3 Tanımlar Pazardaki roller ile ilişkili tanımlar</vt:lpstr>
      <vt:lpstr>Madde 3 Tanımlar Pazardaki roller ile ilişkili tanımlar</vt:lpstr>
      <vt:lpstr>Madde 3 Tanımlar Pazardaki roller ile ilişkili tanımlar</vt:lpstr>
      <vt:lpstr>Madde 3 Tanımlar Pazardaki roller ile ilişkili tanımlar</vt:lpstr>
      <vt:lpstr>Madde 3 Tanımlar Pazardaki roller ile ilişkili tanımlar</vt:lpstr>
      <vt:lpstr>Madde 3 Tanımlar Pazardaki roller ile ilişkili tanımlar</vt:lpstr>
      <vt:lpstr>Madde 3 Tanımlar Pazardaki roller ile ilişkili tanımlar</vt:lpstr>
      <vt:lpstr>Madde 3 Tanımlar Pazardaki roller ile ilişkili tanımlar</vt:lpstr>
      <vt:lpstr>Madde 3 Tanımlar Pazardaki roller ile ilişkili tanımlar</vt:lpstr>
      <vt:lpstr>Madde 3 Tanımlar Pazardaki roller ile ilişkili tanımlar</vt:lpstr>
      <vt:lpstr>Madde 3 Tanımlar Pazardaki roller ile ilişkili tanımlar</vt:lpstr>
      <vt:lpstr>Madde 3 Tanımlar Pazardaki roller ile ilişkili tanımlar</vt:lpstr>
      <vt:lpstr>Madde 3 Tanımlar Klinik araştırma ile ilgili tanımlar</vt:lpstr>
      <vt:lpstr>Madde 3 Tanımlar Klinik araştırma ile ilgili tanımlar</vt:lpstr>
      <vt:lpstr>Madde 3 Tanımlar Klinik değerlendirme ile ilgili tanımlar</vt:lpstr>
      <vt:lpstr>Madde 3 Tanımlar Klinik değerlendirme ile ilgili tanımlar</vt:lpstr>
      <vt:lpstr>Madde 3 Tanımlar Klinik değerlendirme ile ilgili tanımlar</vt:lpstr>
      <vt:lpstr>Madde 3 Tanımlar Uygunluk değerlendirme ile ilgili tanımlar</vt:lpstr>
      <vt:lpstr>Madde 3 Tanımlar Yürütücüler ve diğer kişilerle ilgili tanımlar</vt:lpstr>
      <vt:lpstr>PowerPoint Sunusu</vt:lpstr>
      <vt:lpstr>Madde 3 Tanımlar Piyasaya arz sonrası süreçlerle ilgili tanımlar</vt:lpstr>
      <vt:lpstr>Madde 3 Tanımlar Piyasaya arz sonrası süreçlerle ilgili tanımlar</vt:lpstr>
      <vt:lpstr>Madde 3 Tanımlar Piyasaya arz sonrası süreçlerle ilgili tanımlar</vt:lpstr>
      <vt:lpstr>Madde 3 Tanımlar Piyasaya arz sonrası süreçlerle ilgili tanımlar</vt:lpstr>
      <vt:lpstr>Madde 3 Tanımlar Piyasaya arz sonrası süreçlerle ilgili tanımlar</vt:lpstr>
      <vt:lpstr>Madde 3 Tanımlar Piyasaya arz sonrası süreçlerle ilgili tanımlar</vt:lpstr>
      <vt:lpstr>Madde 3 Tanımlar Piyasaya arz sonrası süreçlerle ilgili tanımlar</vt:lpstr>
      <vt:lpstr>Madde 3 Tanımlar Piyasaya arz sonrası süreçlerle ilgili tanımlar</vt:lpstr>
      <vt:lpstr>Madde 3 Tanımlar Piyasaya arz sonrası süreçlerle ilgili tanımlar</vt:lpstr>
      <vt:lpstr>Kısım 1 İkinci Bölüm</vt:lpstr>
      <vt:lpstr>Madde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UDEM_Lenovo2</dc:creator>
  <cp:lastModifiedBy>PELİN BİCER</cp:lastModifiedBy>
  <cp:revision>194</cp:revision>
  <dcterms:created xsi:type="dcterms:W3CDTF">2022-05-16T13:11:59Z</dcterms:created>
  <dcterms:modified xsi:type="dcterms:W3CDTF">2022-10-20T07:34:43Z</dcterms:modified>
</cp:coreProperties>
</file>